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
  </p:notesMasterIdLst>
  <p:sldIdLst>
    <p:sldId id="268" r:id="rId5"/>
    <p:sldId id="2146849141" r:id="rId6"/>
    <p:sldId id="272" r:id="rId7"/>
    <p:sldId id="2146849114" r:id="rId8"/>
    <p:sldId id="292" r:id="rId9"/>
    <p:sldId id="1732" r:id="rId10"/>
    <p:sldId id="2146849128" r:id="rId11"/>
    <p:sldId id="256" r:id="rId12"/>
    <p:sldId id="1187" r:id="rId13"/>
    <p:sldId id="290" r:id="rId14"/>
    <p:sldId id="293" r:id="rId15"/>
    <p:sldId id="295" r:id="rId16"/>
    <p:sldId id="266" r:id="rId17"/>
    <p:sldId id="1698" r:id="rId18"/>
    <p:sldId id="2146849142" r:id="rId19"/>
    <p:sldId id="2147470932" r:id="rId20"/>
    <p:sldId id="2147470933" r:id="rId21"/>
    <p:sldId id="264" r:id="rId22"/>
    <p:sldId id="214747094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12AD0F-B83B-480D-7D63-BE4AFB9E0187}" name="Tim Sherman" initials="TS" userId="S::tim.sherman@communityenergypathways.org.uk::d850f444-3dcd-4515-bbc5-dea52a574606" providerId="AD"/>
  <p188:author id="{033B7348-AEA5-0460-EC75-A0FE5422E973}" name="Danny Olsson" initials="DO" userId="S::danny.olsson@communityenergypathways.org.uk::bd7fe80d-3307-4a28-ad35-74805155eb9d" providerId="AD"/>
  <p188:author id="{76105BFF-78DC-E5AD-D89C-2D6B6C275D68}" name="Emer Giles" initials="EG" userId="S::emer.giles@communityenergypathways.org.uk::1730b844-fe65-41fd-8a61-3d18a8f6e86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57923"/>
    <a:srgbClr val="91366B"/>
    <a:srgbClr val="D7C6E6"/>
    <a:srgbClr val="C54A84"/>
    <a:srgbClr val="81AF50"/>
    <a:srgbClr val="DDE5ED"/>
    <a:srgbClr val="005E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D18AC4-C8DA-491E-8283-3A0BCF1408E1}" v="12" dt="2025-12-13T09:27:21.3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21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5E871C-0059-432C-ACD9-0A8D3AD440DB}" type="doc">
      <dgm:prSet loTypeId="urn:microsoft.com/office/officeart/2005/8/layout/chart3" loCatId="cycle" qsTypeId="urn:microsoft.com/office/officeart/2005/8/quickstyle/simple1" qsCatId="simple" csTypeId="urn:microsoft.com/office/officeart/2005/8/colors/accent1_2" csCatId="accent1"/>
      <dgm:spPr/>
      <dgm:t>
        <a:bodyPr/>
        <a:lstStyle/>
        <a:p>
          <a:endParaRPr lang="en-US"/>
        </a:p>
      </dgm:t>
    </dgm:pt>
    <dgm:pt modelId="{1BEC0AFE-EBFD-4F05-964B-3520880AAA03}">
      <dgm:prSet/>
      <dgm:spPr/>
      <dgm:t>
        <a:bodyPr/>
        <a:lstStyle/>
        <a:p>
          <a:r>
            <a:rPr lang="en-GB"/>
            <a:t>For Local Area Energy Plans (LAEP) to be a success, community buy-in and deployment is essential. </a:t>
          </a:r>
          <a:endParaRPr lang="en-US"/>
        </a:p>
      </dgm:t>
    </dgm:pt>
    <dgm:pt modelId="{B72A6D2C-57F8-42AA-AA46-5878506D2450}" type="parTrans" cxnId="{75ACF167-3CDD-4FD0-8EFA-56E3F6F9D784}">
      <dgm:prSet/>
      <dgm:spPr/>
      <dgm:t>
        <a:bodyPr/>
        <a:lstStyle/>
        <a:p>
          <a:endParaRPr lang="en-US"/>
        </a:p>
      </dgm:t>
    </dgm:pt>
    <dgm:pt modelId="{3F9294E2-14FD-41EA-B3B9-AAB2A3EA7FB4}" type="sibTrans" cxnId="{75ACF167-3CDD-4FD0-8EFA-56E3F6F9D784}">
      <dgm:prSet/>
      <dgm:spPr/>
      <dgm:t>
        <a:bodyPr/>
        <a:lstStyle/>
        <a:p>
          <a:endParaRPr lang="en-US"/>
        </a:p>
      </dgm:t>
    </dgm:pt>
    <dgm:pt modelId="{C434744F-09B3-4E68-A539-B33DFE72BECF}">
      <dgm:prSet/>
      <dgm:spPr/>
      <dgm:t>
        <a:bodyPr/>
        <a:lstStyle/>
        <a:p>
          <a:r>
            <a:rPr lang="en-GB"/>
            <a:t>Our community led decarbonisation plans complement LEAPs and position local communities to deliver well informed, actionable steps in the transition to net zero. </a:t>
          </a:r>
          <a:endParaRPr lang="en-US"/>
        </a:p>
      </dgm:t>
    </dgm:pt>
    <dgm:pt modelId="{7A9D4556-B944-44FA-8B04-BB18E213DEAB}" type="parTrans" cxnId="{BE227B99-ED4E-4F64-9E10-0A1EFAB2E5BD}">
      <dgm:prSet/>
      <dgm:spPr/>
      <dgm:t>
        <a:bodyPr/>
        <a:lstStyle/>
        <a:p>
          <a:endParaRPr lang="en-US"/>
        </a:p>
      </dgm:t>
    </dgm:pt>
    <dgm:pt modelId="{68914758-06F3-46E6-B96E-4D415D0B2143}" type="sibTrans" cxnId="{BE227B99-ED4E-4F64-9E10-0A1EFAB2E5BD}">
      <dgm:prSet/>
      <dgm:spPr/>
      <dgm:t>
        <a:bodyPr/>
        <a:lstStyle/>
        <a:p>
          <a:endParaRPr lang="en-US"/>
        </a:p>
      </dgm:t>
    </dgm:pt>
    <dgm:pt modelId="{777C70C4-7B44-48EF-B98E-1090B038E4C8}">
      <dgm:prSet/>
      <dgm:spPr/>
      <dgm:t>
        <a:bodyPr/>
        <a:lstStyle/>
        <a:p>
          <a:r>
            <a:rPr lang="en-GB"/>
            <a:t>The plans combine community engagement, data gathering, project scoping and industry partnerships, supported by expert support.</a:t>
          </a:r>
          <a:endParaRPr lang="en-US"/>
        </a:p>
      </dgm:t>
    </dgm:pt>
    <dgm:pt modelId="{B4B65819-C7A1-410E-8EBD-9A232DC33D22}" type="parTrans" cxnId="{865E6B61-0C4C-4E3E-966C-8D1B0428FEAC}">
      <dgm:prSet/>
      <dgm:spPr/>
      <dgm:t>
        <a:bodyPr/>
        <a:lstStyle/>
        <a:p>
          <a:endParaRPr lang="en-US"/>
        </a:p>
      </dgm:t>
    </dgm:pt>
    <dgm:pt modelId="{2F79A969-4FD3-40D1-B0A6-A16BCA074840}" type="sibTrans" cxnId="{865E6B61-0C4C-4E3E-966C-8D1B0428FEAC}">
      <dgm:prSet/>
      <dgm:spPr/>
      <dgm:t>
        <a:bodyPr/>
        <a:lstStyle/>
        <a:p>
          <a:endParaRPr lang="en-US"/>
        </a:p>
      </dgm:t>
    </dgm:pt>
    <dgm:pt modelId="{C8BD6C6A-5F74-4D16-BC59-EBBF9B5F1551}" type="pres">
      <dgm:prSet presAssocID="{3B5E871C-0059-432C-ACD9-0A8D3AD440DB}" presName="compositeShape" presStyleCnt="0">
        <dgm:presLayoutVars>
          <dgm:chMax val="7"/>
          <dgm:dir/>
          <dgm:resizeHandles val="exact"/>
        </dgm:presLayoutVars>
      </dgm:prSet>
      <dgm:spPr/>
    </dgm:pt>
    <dgm:pt modelId="{049DA277-1D4F-4AF4-B7A7-CA3E98817FB6}" type="pres">
      <dgm:prSet presAssocID="{3B5E871C-0059-432C-ACD9-0A8D3AD440DB}" presName="wedge1" presStyleLbl="node1" presStyleIdx="0" presStyleCnt="3"/>
      <dgm:spPr/>
    </dgm:pt>
    <dgm:pt modelId="{A9CC6BDA-3E32-45D3-867C-517A39A66FB0}" type="pres">
      <dgm:prSet presAssocID="{3B5E871C-0059-432C-ACD9-0A8D3AD440DB}" presName="wedge1Tx" presStyleLbl="node1" presStyleIdx="0" presStyleCnt="3">
        <dgm:presLayoutVars>
          <dgm:chMax val="0"/>
          <dgm:chPref val="0"/>
          <dgm:bulletEnabled val="1"/>
        </dgm:presLayoutVars>
      </dgm:prSet>
      <dgm:spPr/>
    </dgm:pt>
    <dgm:pt modelId="{79F88786-2D1E-4F32-AE0E-EC3B6ECA54D1}" type="pres">
      <dgm:prSet presAssocID="{3B5E871C-0059-432C-ACD9-0A8D3AD440DB}" presName="wedge2" presStyleLbl="node1" presStyleIdx="1" presStyleCnt="3"/>
      <dgm:spPr/>
    </dgm:pt>
    <dgm:pt modelId="{C260E6C5-88B4-4684-AA48-AAD378537696}" type="pres">
      <dgm:prSet presAssocID="{3B5E871C-0059-432C-ACD9-0A8D3AD440DB}" presName="wedge2Tx" presStyleLbl="node1" presStyleIdx="1" presStyleCnt="3">
        <dgm:presLayoutVars>
          <dgm:chMax val="0"/>
          <dgm:chPref val="0"/>
          <dgm:bulletEnabled val="1"/>
        </dgm:presLayoutVars>
      </dgm:prSet>
      <dgm:spPr/>
    </dgm:pt>
    <dgm:pt modelId="{A2F8977D-91AF-4B7F-8ED8-B5B393B148FD}" type="pres">
      <dgm:prSet presAssocID="{3B5E871C-0059-432C-ACD9-0A8D3AD440DB}" presName="wedge3" presStyleLbl="node1" presStyleIdx="2" presStyleCnt="3"/>
      <dgm:spPr/>
    </dgm:pt>
    <dgm:pt modelId="{5FAFF348-34A3-481F-85A7-40766729AF83}" type="pres">
      <dgm:prSet presAssocID="{3B5E871C-0059-432C-ACD9-0A8D3AD440DB}" presName="wedge3Tx" presStyleLbl="node1" presStyleIdx="2" presStyleCnt="3">
        <dgm:presLayoutVars>
          <dgm:chMax val="0"/>
          <dgm:chPref val="0"/>
          <dgm:bulletEnabled val="1"/>
        </dgm:presLayoutVars>
      </dgm:prSet>
      <dgm:spPr/>
    </dgm:pt>
  </dgm:ptLst>
  <dgm:cxnLst>
    <dgm:cxn modelId="{4311BE5B-CD38-4328-B045-BB3604D2ABFE}" type="presOf" srcId="{777C70C4-7B44-48EF-B98E-1090B038E4C8}" destId="{A2F8977D-91AF-4B7F-8ED8-B5B393B148FD}" srcOrd="0" destOrd="0" presId="urn:microsoft.com/office/officeart/2005/8/layout/chart3"/>
    <dgm:cxn modelId="{865E6B61-0C4C-4E3E-966C-8D1B0428FEAC}" srcId="{3B5E871C-0059-432C-ACD9-0A8D3AD440DB}" destId="{777C70C4-7B44-48EF-B98E-1090B038E4C8}" srcOrd="2" destOrd="0" parTransId="{B4B65819-C7A1-410E-8EBD-9A232DC33D22}" sibTransId="{2F79A969-4FD3-40D1-B0A6-A16BCA074840}"/>
    <dgm:cxn modelId="{75ACF167-3CDD-4FD0-8EFA-56E3F6F9D784}" srcId="{3B5E871C-0059-432C-ACD9-0A8D3AD440DB}" destId="{1BEC0AFE-EBFD-4F05-964B-3520880AAA03}" srcOrd="0" destOrd="0" parTransId="{B72A6D2C-57F8-42AA-AA46-5878506D2450}" sibTransId="{3F9294E2-14FD-41EA-B3B9-AAB2A3EA7FB4}"/>
    <dgm:cxn modelId="{9993EE48-2BF3-4A9E-A1A7-EAD657E55AD8}" type="presOf" srcId="{777C70C4-7B44-48EF-B98E-1090B038E4C8}" destId="{5FAFF348-34A3-481F-85A7-40766729AF83}" srcOrd="1" destOrd="0" presId="urn:microsoft.com/office/officeart/2005/8/layout/chart3"/>
    <dgm:cxn modelId="{A6F77A93-9F07-4ACD-A352-6EA46CE38A99}" type="presOf" srcId="{C434744F-09B3-4E68-A539-B33DFE72BECF}" destId="{C260E6C5-88B4-4684-AA48-AAD378537696}" srcOrd="1" destOrd="0" presId="urn:microsoft.com/office/officeart/2005/8/layout/chart3"/>
    <dgm:cxn modelId="{BE227B99-ED4E-4F64-9E10-0A1EFAB2E5BD}" srcId="{3B5E871C-0059-432C-ACD9-0A8D3AD440DB}" destId="{C434744F-09B3-4E68-A539-B33DFE72BECF}" srcOrd="1" destOrd="0" parTransId="{7A9D4556-B944-44FA-8B04-BB18E213DEAB}" sibTransId="{68914758-06F3-46E6-B96E-4D415D0B2143}"/>
    <dgm:cxn modelId="{109A78BE-29CC-4090-828B-B5B3C2C2C5A6}" type="presOf" srcId="{C434744F-09B3-4E68-A539-B33DFE72BECF}" destId="{79F88786-2D1E-4F32-AE0E-EC3B6ECA54D1}" srcOrd="0" destOrd="0" presId="urn:microsoft.com/office/officeart/2005/8/layout/chart3"/>
    <dgm:cxn modelId="{BDACEBC6-3266-486B-A6A1-CDE7F19BCC7A}" type="presOf" srcId="{3B5E871C-0059-432C-ACD9-0A8D3AD440DB}" destId="{C8BD6C6A-5F74-4D16-BC59-EBBF9B5F1551}" srcOrd="0" destOrd="0" presId="urn:microsoft.com/office/officeart/2005/8/layout/chart3"/>
    <dgm:cxn modelId="{AF188DE3-B1A9-42C6-9A70-270496B89559}" type="presOf" srcId="{1BEC0AFE-EBFD-4F05-964B-3520880AAA03}" destId="{049DA277-1D4F-4AF4-B7A7-CA3E98817FB6}" srcOrd="0" destOrd="0" presId="urn:microsoft.com/office/officeart/2005/8/layout/chart3"/>
    <dgm:cxn modelId="{2C3FC4EF-39A8-4CC1-B34A-04748759E3AA}" type="presOf" srcId="{1BEC0AFE-EBFD-4F05-964B-3520880AAA03}" destId="{A9CC6BDA-3E32-45D3-867C-517A39A66FB0}" srcOrd="1" destOrd="0" presId="urn:microsoft.com/office/officeart/2005/8/layout/chart3"/>
    <dgm:cxn modelId="{27A21384-7F1B-48C9-83C8-6C45BCFAE5E6}" type="presParOf" srcId="{C8BD6C6A-5F74-4D16-BC59-EBBF9B5F1551}" destId="{049DA277-1D4F-4AF4-B7A7-CA3E98817FB6}" srcOrd="0" destOrd="0" presId="urn:microsoft.com/office/officeart/2005/8/layout/chart3"/>
    <dgm:cxn modelId="{6A6071FD-2692-4323-99FA-F81BBA54BA08}" type="presParOf" srcId="{C8BD6C6A-5F74-4D16-BC59-EBBF9B5F1551}" destId="{A9CC6BDA-3E32-45D3-867C-517A39A66FB0}" srcOrd="1" destOrd="0" presId="urn:microsoft.com/office/officeart/2005/8/layout/chart3"/>
    <dgm:cxn modelId="{75AB3FE2-FC7B-4E23-AFA6-1F22A26CF274}" type="presParOf" srcId="{C8BD6C6A-5F74-4D16-BC59-EBBF9B5F1551}" destId="{79F88786-2D1E-4F32-AE0E-EC3B6ECA54D1}" srcOrd="2" destOrd="0" presId="urn:microsoft.com/office/officeart/2005/8/layout/chart3"/>
    <dgm:cxn modelId="{816DA8C2-4836-48A7-9680-12CC330A49E7}" type="presParOf" srcId="{C8BD6C6A-5F74-4D16-BC59-EBBF9B5F1551}" destId="{C260E6C5-88B4-4684-AA48-AAD378537696}" srcOrd="3" destOrd="0" presId="urn:microsoft.com/office/officeart/2005/8/layout/chart3"/>
    <dgm:cxn modelId="{C0E612A4-F4A7-42FC-9FA5-1C7A2DDC4C92}" type="presParOf" srcId="{C8BD6C6A-5F74-4D16-BC59-EBBF9B5F1551}" destId="{A2F8977D-91AF-4B7F-8ED8-B5B393B148FD}" srcOrd="4" destOrd="0" presId="urn:microsoft.com/office/officeart/2005/8/layout/chart3"/>
    <dgm:cxn modelId="{486491D8-3978-45AB-BAD0-19AA0C133534}" type="presParOf" srcId="{C8BD6C6A-5F74-4D16-BC59-EBBF9B5F1551}" destId="{5FAFF348-34A3-481F-85A7-40766729AF83}"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9DA277-1D4F-4AF4-B7A7-CA3E98817FB6}">
      <dsp:nvSpPr>
        <dsp:cNvPr id="0" name=""/>
        <dsp:cNvSpPr/>
      </dsp:nvSpPr>
      <dsp:spPr>
        <a:xfrm>
          <a:off x="724595" y="260532"/>
          <a:ext cx="3242183" cy="3242183"/>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a:t>For Local Area Energy Plans (LAEP) to be a success, community buy-in and deployment is essential. </a:t>
          </a:r>
          <a:endParaRPr lang="en-US" sz="900" kern="1200"/>
        </a:p>
      </dsp:txBody>
      <dsp:txXfrm>
        <a:off x="2487339" y="858792"/>
        <a:ext cx="1100026" cy="1080727"/>
      </dsp:txXfrm>
    </dsp:sp>
    <dsp:sp modelId="{79F88786-2D1E-4F32-AE0E-EC3B6ECA54D1}">
      <dsp:nvSpPr>
        <dsp:cNvPr id="0" name=""/>
        <dsp:cNvSpPr/>
      </dsp:nvSpPr>
      <dsp:spPr>
        <a:xfrm>
          <a:off x="557468" y="357026"/>
          <a:ext cx="3242183" cy="3242183"/>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a:t>Our community led decarbonisation plans complement LEAPs and position local communities to deliver well informed, actionable steps in the transition to net zero. </a:t>
          </a:r>
          <a:endParaRPr lang="en-US" sz="900" kern="1200"/>
        </a:p>
      </dsp:txBody>
      <dsp:txXfrm>
        <a:off x="1445209" y="2402689"/>
        <a:ext cx="1466701" cy="1003532"/>
      </dsp:txXfrm>
    </dsp:sp>
    <dsp:sp modelId="{A2F8977D-91AF-4B7F-8ED8-B5B393B148FD}">
      <dsp:nvSpPr>
        <dsp:cNvPr id="0" name=""/>
        <dsp:cNvSpPr/>
      </dsp:nvSpPr>
      <dsp:spPr>
        <a:xfrm>
          <a:off x="557468" y="357026"/>
          <a:ext cx="3242183" cy="3242183"/>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a:t>The plans combine community engagement, data gathering, project scoping and industry partnerships, supported by expert support.</a:t>
          </a:r>
          <a:endParaRPr lang="en-US" sz="900" kern="1200"/>
        </a:p>
      </dsp:txBody>
      <dsp:txXfrm>
        <a:off x="904845" y="993883"/>
        <a:ext cx="1100026" cy="1080727"/>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01T17:03:16.809"/>
    </inkml:context>
    <inkml:brush xml:id="br0">
      <inkml:brushProperty name="width" value="0.1" units="cm"/>
      <inkml:brushProperty name="height" value="0.1" units="cm"/>
    </inkml:brush>
  </inkml:definitions>
  <inkml:trace contextRef="#ctx0" brushRef="#br0">3942 8229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47928B-BEF9-42F9-B094-7A1E8E2B50AF}" type="datetimeFigureOut">
              <a:rPr lang="en-GB" smtClean="0"/>
              <a:t>14/12/2025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A04B80-F0EB-4871-AB1C-DFC9C58F4460}" type="slidenum">
              <a:rPr lang="en-GB" smtClean="0"/>
              <a:t>‹#›</a:t>
            </a:fld>
            <a:endParaRPr lang="en-GB"/>
          </a:p>
        </p:txBody>
      </p:sp>
    </p:spTree>
    <p:extLst>
      <p:ext uri="{BB962C8B-B14F-4D97-AF65-F5344CB8AC3E}">
        <p14:creationId xmlns:p14="http://schemas.microsoft.com/office/powerpoint/2010/main" val="4187010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D52EEDD-885E-4158-A1BB-09E9396435B0}" type="slidenum">
              <a:rPr lang="en-GB" smtClean="0"/>
              <a:t>11</a:t>
            </a:fld>
            <a:endParaRPr lang="en-GB"/>
          </a:p>
        </p:txBody>
      </p:sp>
    </p:spTree>
    <p:extLst>
      <p:ext uri="{BB962C8B-B14F-4D97-AF65-F5344CB8AC3E}">
        <p14:creationId xmlns:p14="http://schemas.microsoft.com/office/powerpoint/2010/main" val="158463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fa0c13d4d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fa0c13d4d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edec5db7b4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rgbClr val="666666"/>
              </a:solidFill>
              <a:latin typeface="Nunito"/>
              <a:ea typeface="Nunito"/>
              <a:cs typeface="Nunito"/>
              <a:sym typeface="Nunito"/>
            </a:endParaRPr>
          </a:p>
          <a:p>
            <a:pPr marL="457200" lvl="0" indent="0" algn="l" rtl="0">
              <a:spcBef>
                <a:spcPts val="0"/>
              </a:spcBef>
              <a:spcAft>
                <a:spcPts val="0"/>
              </a:spcAft>
              <a:buClr>
                <a:schemeClr val="dk1"/>
              </a:buClr>
              <a:buSzPts val="1100"/>
              <a:buFont typeface="Arial"/>
              <a:buNone/>
            </a:pPr>
            <a:r>
              <a:rPr lang="en-GB" sz="1400">
                <a:solidFill>
                  <a:srgbClr val="666666"/>
                </a:solidFill>
                <a:latin typeface="Nunito"/>
                <a:ea typeface="Nunito"/>
                <a:cs typeface="Nunito"/>
                <a:sym typeface="Nunito"/>
              </a:rPr>
              <a:t> </a:t>
            </a:r>
            <a:endParaRPr sz="1400">
              <a:solidFill>
                <a:srgbClr val="666666"/>
              </a:solidFill>
              <a:latin typeface="Nunito"/>
              <a:ea typeface="Nunito"/>
              <a:cs typeface="Nunito"/>
              <a:sym typeface="Nunito"/>
            </a:endParaRPr>
          </a:p>
          <a:p>
            <a:pPr marL="457200" lvl="0" indent="-317500" algn="l" rtl="0">
              <a:spcBef>
                <a:spcPts val="0"/>
              </a:spcBef>
              <a:spcAft>
                <a:spcPts val="0"/>
              </a:spcAft>
              <a:buClr>
                <a:srgbClr val="666666"/>
              </a:buClr>
              <a:buSzPts val="1400"/>
              <a:buFont typeface="Nunito"/>
              <a:buChar char="●"/>
            </a:pPr>
            <a:r>
              <a:rPr lang="en-GB" sz="1400">
                <a:solidFill>
                  <a:srgbClr val="666666"/>
                </a:solidFill>
                <a:latin typeface="Nunito"/>
                <a:ea typeface="Nunito"/>
                <a:cs typeface="Nunito"/>
                <a:sym typeface="Nunito"/>
              </a:rPr>
              <a:t>To hold dissemination events and produce materials for industry to understand the learnings</a:t>
            </a:r>
            <a:endParaRPr sz="1400">
              <a:solidFill>
                <a:srgbClr val="666666"/>
              </a:solidFill>
              <a:latin typeface="Nunito"/>
              <a:ea typeface="Nunito"/>
              <a:cs typeface="Nunito"/>
              <a:sym typeface="Nunito"/>
            </a:endParaRPr>
          </a:p>
          <a:p>
            <a:pPr marL="457200" lvl="0" indent="0" algn="l" rtl="0">
              <a:spcBef>
                <a:spcPts val="0"/>
              </a:spcBef>
              <a:spcAft>
                <a:spcPts val="0"/>
              </a:spcAft>
              <a:buClr>
                <a:schemeClr val="dk1"/>
              </a:buClr>
              <a:buSzPts val="1100"/>
              <a:buFont typeface="Arial"/>
              <a:buNone/>
            </a:pPr>
            <a:endParaRPr sz="1400">
              <a:solidFill>
                <a:srgbClr val="666666"/>
              </a:solidFill>
              <a:latin typeface="Nunito"/>
              <a:ea typeface="Nunito"/>
              <a:cs typeface="Nunito"/>
              <a:sym typeface="Nunito"/>
            </a:endParaRPr>
          </a:p>
          <a:p>
            <a:pPr marL="457200" lvl="0" indent="-317500" algn="l" rtl="0">
              <a:spcBef>
                <a:spcPts val="0"/>
              </a:spcBef>
              <a:spcAft>
                <a:spcPts val="0"/>
              </a:spcAft>
              <a:buClr>
                <a:srgbClr val="666666"/>
              </a:buClr>
              <a:buSzPts val="1400"/>
              <a:buFont typeface="Nunito"/>
              <a:buChar char="●"/>
            </a:pPr>
            <a:r>
              <a:rPr lang="en-GB" sz="1400">
                <a:solidFill>
                  <a:srgbClr val="666666"/>
                </a:solidFill>
                <a:latin typeface="Nunito"/>
                <a:ea typeface="Nunito"/>
                <a:cs typeface="Nunito"/>
                <a:sym typeface="Nunito"/>
              </a:rPr>
              <a:t>Build a demonstrator site to prove the connection methodology using existing technology</a:t>
            </a:r>
            <a:endParaRPr sz="1400">
              <a:solidFill>
                <a:srgbClr val="666666"/>
              </a:solidFill>
              <a:latin typeface="Nunito"/>
              <a:ea typeface="Nunito"/>
              <a:cs typeface="Nunito"/>
              <a:sym typeface="Nunito"/>
            </a:endParaRPr>
          </a:p>
          <a:p>
            <a:pPr marL="457200" lvl="0" indent="0" algn="l" rtl="0">
              <a:spcBef>
                <a:spcPts val="0"/>
              </a:spcBef>
              <a:spcAft>
                <a:spcPts val="0"/>
              </a:spcAft>
              <a:buClr>
                <a:schemeClr val="dk1"/>
              </a:buClr>
              <a:buSzPts val="1100"/>
              <a:buFont typeface="Arial"/>
              <a:buNone/>
            </a:pPr>
            <a:r>
              <a:rPr lang="en-GB" sz="1400">
                <a:solidFill>
                  <a:srgbClr val="666666"/>
                </a:solidFill>
                <a:latin typeface="Nunito"/>
                <a:ea typeface="Nunito"/>
                <a:cs typeface="Nunito"/>
                <a:sym typeface="Nunito"/>
              </a:rPr>
              <a:t> </a:t>
            </a:r>
            <a:endParaRPr sz="1400">
              <a:solidFill>
                <a:srgbClr val="666666"/>
              </a:solidFill>
              <a:latin typeface="Nunito"/>
              <a:ea typeface="Nunito"/>
              <a:cs typeface="Nunito"/>
              <a:sym typeface="Nunito"/>
            </a:endParaRPr>
          </a:p>
          <a:p>
            <a:pPr marL="457200" lvl="0" indent="-317500" algn="l" rtl="0">
              <a:spcBef>
                <a:spcPts val="0"/>
              </a:spcBef>
              <a:spcAft>
                <a:spcPts val="0"/>
              </a:spcAft>
              <a:buClr>
                <a:srgbClr val="666666"/>
              </a:buClr>
              <a:buSzPts val="1400"/>
              <a:buFont typeface="Nunito"/>
              <a:buChar char="●"/>
            </a:pPr>
            <a:r>
              <a:rPr lang="en-GB" sz="1400">
                <a:solidFill>
                  <a:srgbClr val="666666"/>
                </a:solidFill>
                <a:latin typeface="Nunito"/>
                <a:ea typeface="Nunito"/>
                <a:cs typeface="Nunito"/>
                <a:sym typeface="Nunito"/>
              </a:rPr>
              <a:t>To the develop and test an economically attractive means of conversion in live operational environment and to obtain Network Rail type approval</a:t>
            </a:r>
            <a:endParaRPr sz="1400">
              <a:solidFill>
                <a:srgbClr val="666666"/>
              </a:solidFill>
              <a:latin typeface="Nunito"/>
              <a:ea typeface="Nunito"/>
              <a:cs typeface="Nunito"/>
              <a:sym typeface="Nunito"/>
            </a:endParaRPr>
          </a:p>
          <a:p>
            <a:pPr marL="457200" lvl="0" indent="0" algn="l" rtl="0">
              <a:spcBef>
                <a:spcPts val="0"/>
              </a:spcBef>
              <a:spcAft>
                <a:spcPts val="0"/>
              </a:spcAft>
              <a:buClr>
                <a:schemeClr val="dk1"/>
              </a:buClr>
              <a:buSzPts val="1100"/>
              <a:buFont typeface="Arial"/>
              <a:buNone/>
            </a:pPr>
            <a:r>
              <a:rPr lang="en-GB" sz="1400">
                <a:solidFill>
                  <a:srgbClr val="666666"/>
                </a:solidFill>
                <a:latin typeface="Nunito"/>
                <a:ea typeface="Nunito"/>
                <a:cs typeface="Nunito"/>
                <a:sym typeface="Nunito"/>
              </a:rPr>
              <a:t> </a:t>
            </a:r>
            <a:endParaRPr sz="1400">
              <a:solidFill>
                <a:srgbClr val="666666"/>
              </a:solidFill>
              <a:latin typeface="Nunito"/>
              <a:ea typeface="Nunito"/>
              <a:cs typeface="Nunito"/>
              <a:sym typeface="Nunito"/>
            </a:endParaRPr>
          </a:p>
          <a:p>
            <a:pPr marL="457200" lvl="0" indent="-317500" algn="l" rtl="0">
              <a:spcBef>
                <a:spcPts val="0"/>
              </a:spcBef>
              <a:spcAft>
                <a:spcPts val="0"/>
              </a:spcAft>
              <a:buClr>
                <a:srgbClr val="666666"/>
              </a:buClr>
              <a:buSzPts val="1400"/>
              <a:buFont typeface="Nunito"/>
              <a:buChar char="●"/>
            </a:pPr>
            <a:r>
              <a:rPr lang="en-GB" sz="1400">
                <a:solidFill>
                  <a:srgbClr val="666666"/>
                </a:solidFill>
                <a:latin typeface="Nunito"/>
                <a:ea typeface="Nunito"/>
                <a:cs typeface="Nunito"/>
                <a:sym typeface="Nunito"/>
              </a:rPr>
              <a:t>To develop the pipeline of sites in readiness for the electrification</a:t>
            </a:r>
            <a:endParaRPr/>
          </a:p>
        </p:txBody>
      </p:sp>
      <p:sp>
        <p:nvSpPr>
          <p:cNvPr id="164" name="Google Shape;164;g2edec5db7b4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5782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0DB55-B138-6CD4-7574-9C872273E99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C35D8E7-2C34-EB90-0CBA-5D6A548777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D1417BE-166E-805D-DF01-0BC104E5A786}"/>
              </a:ext>
            </a:extLst>
          </p:cNvPr>
          <p:cNvSpPr>
            <a:spLocks noGrp="1"/>
          </p:cNvSpPr>
          <p:nvPr>
            <p:ph type="dt" sz="half" idx="10"/>
          </p:nvPr>
        </p:nvSpPr>
        <p:spPr/>
        <p:txBody>
          <a:bodyPr/>
          <a:lstStyle/>
          <a:p>
            <a:fld id="{B3A78EB3-FE41-194F-BDBC-2577D43BE438}" type="datetimeFigureOut">
              <a:rPr lang="en-US" smtClean="0"/>
              <a:t>12/14/2025</a:t>
            </a:fld>
            <a:endParaRPr lang="en-US"/>
          </a:p>
        </p:txBody>
      </p:sp>
      <p:sp>
        <p:nvSpPr>
          <p:cNvPr id="5" name="Footer Placeholder 4">
            <a:extLst>
              <a:ext uri="{FF2B5EF4-FFF2-40B4-BE49-F238E27FC236}">
                <a16:creationId xmlns:a16="http://schemas.microsoft.com/office/drawing/2014/main" id="{8EB211E2-A242-3105-62E5-6B1E4084E4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3ECD5-0E78-ACDD-F234-75BE1DD785A0}"/>
              </a:ext>
            </a:extLst>
          </p:cNvPr>
          <p:cNvSpPr>
            <a:spLocks noGrp="1"/>
          </p:cNvSpPr>
          <p:nvPr>
            <p:ph type="sldNum" sz="quarter" idx="12"/>
          </p:nvPr>
        </p:nvSpPr>
        <p:spPr/>
        <p:txBody>
          <a:bodyPr/>
          <a:lstStyle/>
          <a:p>
            <a:fld id="{7B6956BB-412B-9B49-B5EA-128689DB0B4B}" type="slidenum">
              <a:rPr lang="en-US" smtClean="0"/>
              <a:t>‹#›</a:t>
            </a:fld>
            <a:endParaRPr lang="en-US"/>
          </a:p>
        </p:txBody>
      </p:sp>
    </p:spTree>
    <p:extLst>
      <p:ext uri="{BB962C8B-B14F-4D97-AF65-F5344CB8AC3E}">
        <p14:creationId xmlns:p14="http://schemas.microsoft.com/office/powerpoint/2010/main" val="1740027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BCDBB-426C-F3D7-4EAA-CEF84F89678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813795F-CCA2-F54D-6D7B-17DA9E24AE7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8CA2FB7-5A22-3A08-9EE0-BCEF453DBD76}"/>
              </a:ext>
            </a:extLst>
          </p:cNvPr>
          <p:cNvSpPr>
            <a:spLocks noGrp="1"/>
          </p:cNvSpPr>
          <p:nvPr>
            <p:ph type="dt" sz="half" idx="10"/>
          </p:nvPr>
        </p:nvSpPr>
        <p:spPr/>
        <p:txBody>
          <a:bodyPr/>
          <a:lstStyle/>
          <a:p>
            <a:fld id="{B3A78EB3-FE41-194F-BDBC-2577D43BE438}" type="datetimeFigureOut">
              <a:rPr lang="en-US" smtClean="0"/>
              <a:t>12/14/2025</a:t>
            </a:fld>
            <a:endParaRPr lang="en-US"/>
          </a:p>
        </p:txBody>
      </p:sp>
      <p:sp>
        <p:nvSpPr>
          <p:cNvPr id="5" name="Footer Placeholder 4">
            <a:extLst>
              <a:ext uri="{FF2B5EF4-FFF2-40B4-BE49-F238E27FC236}">
                <a16:creationId xmlns:a16="http://schemas.microsoft.com/office/drawing/2014/main" id="{CCAAE01D-82EE-1CEA-78FA-4CE5BB2E9D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998DCD-8343-C365-C9AB-AB60A33AD583}"/>
              </a:ext>
            </a:extLst>
          </p:cNvPr>
          <p:cNvSpPr>
            <a:spLocks noGrp="1"/>
          </p:cNvSpPr>
          <p:nvPr>
            <p:ph type="sldNum" sz="quarter" idx="12"/>
          </p:nvPr>
        </p:nvSpPr>
        <p:spPr/>
        <p:txBody>
          <a:bodyPr/>
          <a:lstStyle/>
          <a:p>
            <a:fld id="{7B6956BB-412B-9B49-B5EA-128689DB0B4B}" type="slidenum">
              <a:rPr lang="en-US" smtClean="0"/>
              <a:t>‹#›</a:t>
            </a:fld>
            <a:endParaRPr lang="en-US"/>
          </a:p>
        </p:txBody>
      </p:sp>
    </p:spTree>
    <p:extLst>
      <p:ext uri="{BB962C8B-B14F-4D97-AF65-F5344CB8AC3E}">
        <p14:creationId xmlns:p14="http://schemas.microsoft.com/office/powerpoint/2010/main" val="1288168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418BD9-5B45-DD21-F28D-1E09BFB8000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20F864F-1250-A1C3-9012-D58022952E3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9C739B2-8B09-3226-8068-B577BA5DCEE5}"/>
              </a:ext>
            </a:extLst>
          </p:cNvPr>
          <p:cNvSpPr>
            <a:spLocks noGrp="1"/>
          </p:cNvSpPr>
          <p:nvPr>
            <p:ph type="dt" sz="half" idx="10"/>
          </p:nvPr>
        </p:nvSpPr>
        <p:spPr/>
        <p:txBody>
          <a:bodyPr/>
          <a:lstStyle/>
          <a:p>
            <a:fld id="{B3A78EB3-FE41-194F-BDBC-2577D43BE438}" type="datetimeFigureOut">
              <a:rPr lang="en-US" smtClean="0"/>
              <a:t>12/14/2025</a:t>
            </a:fld>
            <a:endParaRPr lang="en-US"/>
          </a:p>
        </p:txBody>
      </p:sp>
      <p:sp>
        <p:nvSpPr>
          <p:cNvPr id="5" name="Footer Placeholder 4">
            <a:extLst>
              <a:ext uri="{FF2B5EF4-FFF2-40B4-BE49-F238E27FC236}">
                <a16:creationId xmlns:a16="http://schemas.microsoft.com/office/drawing/2014/main" id="{04A9525C-8AB4-F50B-F9E6-D342497C3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E37921-BF93-FA10-6B45-CA8DB6EF19DC}"/>
              </a:ext>
            </a:extLst>
          </p:cNvPr>
          <p:cNvSpPr>
            <a:spLocks noGrp="1"/>
          </p:cNvSpPr>
          <p:nvPr>
            <p:ph type="sldNum" sz="quarter" idx="12"/>
          </p:nvPr>
        </p:nvSpPr>
        <p:spPr/>
        <p:txBody>
          <a:bodyPr/>
          <a:lstStyle/>
          <a:p>
            <a:fld id="{7B6956BB-412B-9B49-B5EA-128689DB0B4B}" type="slidenum">
              <a:rPr lang="en-US" smtClean="0"/>
              <a:t>‹#›</a:t>
            </a:fld>
            <a:endParaRPr lang="en-US"/>
          </a:p>
        </p:txBody>
      </p:sp>
    </p:spTree>
    <p:extLst>
      <p:ext uri="{BB962C8B-B14F-4D97-AF65-F5344CB8AC3E}">
        <p14:creationId xmlns:p14="http://schemas.microsoft.com/office/powerpoint/2010/main" val="3450495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osing Slide">
    <p:bg>
      <p:bgPr>
        <a:blipFill dpi="0" rotWithShape="1">
          <a:blip r:embed="rId2" cstate="screen">
            <a:lum/>
            <a:extLst>
              <a:ext uri="{28A0092B-C50C-407E-A947-70E740481C1C}">
                <a14:useLocalDpi xmlns:a14="http://schemas.microsoft.com/office/drawing/2010/main"/>
              </a:ext>
            </a:extLst>
          </a:blip>
          <a:srcRect/>
          <a:stretch>
            <a:fillRect l="-1000" r="-1000"/>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5E08B0C-E3AA-A243-A915-3348B812D440}"/>
              </a:ext>
            </a:extLst>
          </p:cNvPr>
          <p:cNvSpPr>
            <a:spLocks noGrp="1"/>
          </p:cNvSpPr>
          <p:nvPr>
            <p:ph type="pic" sz="quarter" idx="10"/>
          </p:nvPr>
        </p:nvSpPr>
        <p:spPr>
          <a:xfrm>
            <a:off x="-7496" y="0"/>
            <a:ext cx="8338695" cy="5915784"/>
          </a:xfrm>
          <a:custGeom>
            <a:avLst/>
            <a:gdLst>
              <a:gd name="connsiteX0" fmla="*/ 0 w 8394700"/>
              <a:gd name="connsiteY0" fmla="*/ 0 h 6553200"/>
              <a:gd name="connsiteX1" fmla="*/ 8394700 w 8394700"/>
              <a:gd name="connsiteY1" fmla="*/ 0 h 6553200"/>
              <a:gd name="connsiteX2" fmla="*/ 8394700 w 8394700"/>
              <a:gd name="connsiteY2" fmla="*/ 6553200 h 6553200"/>
              <a:gd name="connsiteX3" fmla="*/ 0 w 8394700"/>
              <a:gd name="connsiteY3" fmla="*/ 6553200 h 6553200"/>
              <a:gd name="connsiteX4" fmla="*/ 0 w 8394700"/>
              <a:gd name="connsiteY4" fmla="*/ 0 h 6553200"/>
              <a:gd name="connsiteX0" fmla="*/ 0 w 8394700"/>
              <a:gd name="connsiteY0" fmla="*/ 0 h 6553200"/>
              <a:gd name="connsiteX1" fmla="*/ 8331200 w 8394700"/>
              <a:gd name="connsiteY1" fmla="*/ 800100 h 6553200"/>
              <a:gd name="connsiteX2" fmla="*/ 8394700 w 8394700"/>
              <a:gd name="connsiteY2" fmla="*/ 6553200 h 6553200"/>
              <a:gd name="connsiteX3" fmla="*/ 0 w 8394700"/>
              <a:gd name="connsiteY3" fmla="*/ 6553200 h 6553200"/>
              <a:gd name="connsiteX4" fmla="*/ 0 w 8394700"/>
              <a:gd name="connsiteY4" fmla="*/ 0 h 6553200"/>
              <a:gd name="connsiteX0" fmla="*/ 0 w 8331200"/>
              <a:gd name="connsiteY0" fmla="*/ 0 h 6553200"/>
              <a:gd name="connsiteX1" fmla="*/ 8331200 w 8331200"/>
              <a:gd name="connsiteY1" fmla="*/ 800100 h 6553200"/>
              <a:gd name="connsiteX2" fmla="*/ 4290060 w 8331200"/>
              <a:gd name="connsiteY2" fmla="*/ 5923280 h 6553200"/>
              <a:gd name="connsiteX3" fmla="*/ 0 w 8331200"/>
              <a:gd name="connsiteY3" fmla="*/ 6553200 h 6553200"/>
              <a:gd name="connsiteX4" fmla="*/ 0 w 8331200"/>
              <a:gd name="connsiteY4" fmla="*/ 0 h 6553200"/>
              <a:gd name="connsiteX0" fmla="*/ 0 w 8331200"/>
              <a:gd name="connsiteY0" fmla="*/ 0 h 5923280"/>
              <a:gd name="connsiteX1" fmla="*/ 8331200 w 8331200"/>
              <a:gd name="connsiteY1" fmla="*/ 800100 h 5923280"/>
              <a:gd name="connsiteX2" fmla="*/ 4290060 w 8331200"/>
              <a:gd name="connsiteY2" fmla="*/ 5923280 h 5923280"/>
              <a:gd name="connsiteX3" fmla="*/ 20320 w 8331200"/>
              <a:gd name="connsiteY3" fmla="*/ 5669280 h 5923280"/>
              <a:gd name="connsiteX4" fmla="*/ 0 w 8331200"/>
              <a:gd name="connsiteY4" fmla="*/ 0 h 5923280"/>
              <a:gd name="connsiteX0" fmla="*/ 0 w 8331200"/>
              <a:gd name="connsiteY0" fmla="*/ 0 h 5923280"/>
              <a:gd name="connsiteX1" fmla="*/ 8331200 w 8331200"/>
              <a:gd name="connsiteY1" fmla="*/ 800100 h 5923280"/>
              <a:gd name="connsiteX2" fmla="*/ 4297555 w 8331200"/>
              <a:gd name="connsiteY2" fmla="*/ 5923280 h 5923280"/>
              <a:gd name="connsiteX3" fmla="*/ 20320 w 8331200"/>
              <a:gd name="connsiteY3" fmla="*/ 5669280 h 5923280"/>
              <a:gd name="connsiteX4" fmla="*/ 0 w 8331200"/>
              <a:gd name="connsiteY4" fmla="*/ 0 h 5923280"/>
              <a:gd name="connsiteX0" fmla="*/ 0 w 8331200"/>
              <a:gd name="connsiteY0" fmla="*/ 0 h 5915784"/>
              <a:gd name="connsiteX1" fmla="*/ 8331200 w 8331200"/>
              <a:gd name="connsiteY1" fmla="*/ 800100 h 5915784"/>
              <a:gd name="connsiteX2" fmla="*/ 4320040 w 8331200"/>
              <a:gd name="connsiteY2" fmla="*/ 5915784 h 5915784"/>
              <a:gd name="connsiteX3" fmla="*/ 20320 w 8331200"/>
              <a:gd name="connsiteY3" fmla="*/ 5669280 h 5915784"/>
              <a:gd name="connsiteX4" fmla="*/ 0 w 8331200"/>
              <a:gd name="connsiteY4" fmla="*/ 0 h 5915784"/>
              <a:gd name="connsiteX0" fmla="*/ 3901 w 8312616"/>
              <a:gd name="connsiteY0" fmla="*/ 0 h 5908289"/>
              <a:gd name="connsiteX1" fmla="*/ 8312616 w 8312616"/>
              <a:gd name="connsiteY1" fmla="*/ 792605 h 5908289"/>
              <a:gd name="connsiteX2" fmla="*/ 4301456 w 8312616"/>
              <a:gd name="connsiteY2" fmla="*/ 5908289 h 5908289"/>
              <a:gd name="connsiteX3" fmla="*/ 1736 w 8312616"/>
              <a:gd name="connsiteY3" fmla="*/ 5661785 h 5908289"/>
              <a:gd name="connsiteX4" fmla="*/ 3901 w 8312616"/>
              <a:gd name="connsiteY4" fmla="*/ 0 h 5908289"/>
              <a:gd name="connsiteX0" fmla="*/ 0 w 8338695"/>
              <a:gd name="connsiteY0" fmla="*/ 0 h 5915784"/>
              <a:gd name="connsiteX1" fmla="*/ 8338695 w 8338695"/>
              <a:gd name="connsiteY1" fmla="*/ 800100 h 5915784"/>
              <a:gd name="connsiteX2" fmla="*/ 4327535 w 8338695"/>
              <a:gd name="connsiteY2" fmla="*/ 5915784 h 5915784"/>
              <a:gd name="connsiteX3" fmla="*/ 27815 w 8338695"/>
              <a:gd name="connsiteY3" fmla="*/ 5669280 h 5915784"/>
              <a:gd name="connsiteX4" fmla="*/ 0 w 8338695"/>
              <a:gd name="connsiteY4" fmla="*/ 0 h 5915784"/>
              <a:gd name="connsiteX0" fmla="*/ 0 w 8338695"/>
              <a:gd name="connsiteY0" fmla="*/ 0 h 5915784"/>
              <a:gd name="connsiteX1" fmla="*/ 8338695 w 8338695"/>
              <a:gd name="connsiteY1" fmla="*/ 800100 h 5915784"/>
              <a:gd name="connsiteX2" fmla="*/ 4327535 w 8338695"/>
              <a:gd name="connsiteY2" fmla="*/ 5915784 h 5915784"/>
              <a:gd name="connsiteX3" fmla="*/ 12825 w 8338695"/>
              <a:gd name="connsiteY3" fmla="*/ 5669280 h 5915784"/>
              <a:gd name="connsiteX4" fmla="*/ 0 w 8338695"/>
              <a:gd name="connsiteY4" fmla="*/ 0 h 5915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8695" h="5915784">
                <a:moveTo>
                  <a:pt x="0" y="0"/>
                </a:moveTo>
                <a:lnTo>
                  <a:pt x="8338695" y="800100"/>
                </a:lnTo>
                <a:lnTo>
                  <a:pt x="4327535" y="5915784"/>
                </a:lnTo>
                <a:lnTo>
                  <a:pt x="12825" y="5669280"/>
                </a:lnTo>
                <a:cubicBezTo>
                  <a:pt x="6052" y="3779520"/>
                  <a:pt x="6773" y="1889760"/>
                  <a:pt x="0" y="0"/>
                </a:cubicBezTo>
                <a:close/>
              </a:path>
            </a:pathLst>
          </a:custGeom>
        </p:spPr>
        <p:txBody>
          <a:bodyPr/>
          <a:lstStyle/>
          <a:p>
            <a:endParaRPr lang="en-US"/>
          </a:p>
        </p:txBody>
      </p:sp>
      <p:sp>
        <p:nvSpPr>
          <p:cNvPr id="10" name="Text Placeholder 9">
            <a:extLst>
              <a:ext uri="{FF2B5EF4-FFF2-40B4-BE49-F238E27FC236}">
                <a16:creationId xmlns:a16="http://schemas.microsoft.com/office/drawing/2014/main" id="{8856D35D-066A-4A4F-8597-ABC14D70737E}"/>
              </a:ext>
            </a:extLst>
          </p:cNvPr>
          <p:cNvSpPr>
            <a:spLocks noGrp="1"/>
          </p:cNvSpPr>
          <p:nvPr>
            <p:ph type="body" sz="quarter" idx="11"/>
          </p:nvPr>
        </p:nvSpPr>
        <p:spPr>
          <a:xfrm>
            <a:off x="6710363" y="4114800"/>
            <a:ext cx="5243512" cy="1800225"/>
          </a:xfrm>
        </p:spPr>
        <p:txBody>
          <a:bodyPr/>
          <a:lstStyle>
            <a:lvl1pPr>
              <a:defRPr>
                <a:solidFill>
                  <a:schemeClr val="accent3"/>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C48B276A-B668-0340-865F-2FCA40A32FCD}"/>
              </a:ext>
            </a:extLst>
          </p:cNvPr>
          <p:cNvSpPr>
            <a:spLocks noGrp="1"/>
          </p:cNvSpPr>
          <p:nvPr>
            <p:ph type="pic" sz="quarter" idx="12"/>
          </p:nvPr>
        </p:nvSpPr>
        <p:spPr>
          <a:xfrm>
            <a:off x="8070850" y="1582738"/>
            <a:ext cx="3587750" cy="2198687"/>
          </a:xfrm>
        </p:spPr>
        <p:txBody>
          <a:bodyPr/>
          <a:lstStyle>
            <a:lvl1pPr algn="ctr">
              <a:defRPr/>
            </a:lvl1pPr>
          </a:lstStyle>
          <a:p>
            <a:endParaRPr lang="en-US"/>
          </a:p>
          <a:p>
            <a:r>
              <a:rPr lang="en-US"/>
              <a:t>Insert CES logo here</a:t>
            </a:r>
          </a:p>
        </p:txBody>
      </p:sp>
      <p:sp>
        <p:nvSpPr>
          <p:cNvPr id="2" name="Rectangle 1">
            <a:extLst>
              <a:ext uri="{FF2B5EF4-FFF2-40B4-BE49-F238E27FC236}">
                <a16:creationId xmlns:a16="http://schemas.microsoft.com/office/drawing/2014/main" id="{4BF9A4AB-30D7-BC9C-29A4-D7CF5C406B28}"/>
              </a:ext>
            </a:extLst>
          </p:cNvPr>
          <p:cNvSpPr/>
          <p:nvPr userDrawn="1"/>
        </p:nvSpPr>
        <p:spPr>
          <a:xfrm>
            <a:off x="91440" y="262947"/>
            <a:ext cx="2416628" cy="1358537"/>
          </a:xfrm>
          <a:prstGeom prst="rect">
            <a:avLst/>
          </a:prstGeom>
          <a:solidFill>
            <a:srgbClr val="FF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90752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2 Images with Text">
    <p:bg>
      <p:bgPr>
        <a:blipFill dpi="0" rotWithShape="1">
          <a:blip r:embed="rId2" cstate="screen">
            <a:lum/>
            <a:extLst>
              <a:ext uri="{28A0092B-C50C-407E-A947-70E740481C1C}">
                <a14:useLocalDpi xmlns:a14="http://schemas.microsoft.com/office/drawing/2010/main"/>
              </a:ext>
            </a:extLst>
          </a:blip>
          <a:srcRect/>
          <a:stretch>
            <a:fillRect l="-1000" r="-1000"/>
          </a:stretch>
        </a:blipFill>
        <a:effectLst/>
      </p:bgPr>
    </p:bg>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0C9D0FB7-5265-82E4-2CFC-909DC7107FE8}"/>
              </a:ext>
            </a:extLst>
          </p:cNvPr>
          <p:cNvSpPr/>
          <p:nvPr userDrawn="1"/>
        </p:nvSpPr>
        <p:spPr>
          <a:xfrm flipH="1">
            <a:off x="-195945" y="5120641"/>
            <a:ext cx="12387944" cy="1737360"/>
          </a:xfrm>
          <a:prstGeom prst="rtTriangl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7" name="Title 12">
            <a:extLst>
              <a:ext uri="{FF2B5EF4-FFF2-40B4-BE49-F238E27FC236}">
                <a16:creationId xmlns:a16="http://schemas.microsoft.com/office/drawing/2014/main" id="{324D50B0-2EEF-A343-8555-B0E66DF89A48}"/>
              </a:ext>
            </a:extLst>
          </p:cNvPr>
          <p:cNvSpPr>
            <a:spLocks noGrp="1"/>
          </p:cNvSpPr>
          <p:nvPr>
            <p:ph type="title"/>
          </p:nvPr>
        </p:nvSpPr>
        <p:spPr>
          <a:xfrm>
            <a:off x="5199748" y="6043960"/>
            <a:ext cx="6815647" cy="818429"/>
          </a:xfrm>
        </p:spPr>
        <p:txBody>
          <a:bodyPr/>
          <a:lstStyle/>
          <a:p>
            <a:r>
              <a:rPr lang="en-US"/>
              <a:t>Click to edit Master title style</a:t>
            </a:r>
          </a:p>
        </p:txBody>
      </p:sp>
      <p:sp>
        <p:nvSpPr>
          <p:cNvPr id="2" name="Rectangle 1">
            <a:extLst>
              <a:ext uri="{FF2B5EF4-FFF2-40B4-BE49-F238E27FC236}">
                <a16:creationId xmlns:a16="http://schemas.microsoft.com/office/drawing/2014/main" id="{6110B0BF-C55C-3FE1-E6D3-86978A737BEE}"/>
              </a:ext>
            </a:extLst>
          </p:cNvPr>
          <p:cNvSpPr/>
          <p:nvPr userDrawn="1"/>
        </p:nvSpPr>
        <p:spPr>
          <a:xfrm>
            <a:off x="117566" y="156754"/>
            <a:ext cx="2416628" cy="1358537"/>
          </a:xfrm>
          <a:prstGeom prst="rect">
            <a:avLst/>
          </a:prstGeom>
          <a:solidFill>
            <a:srgbClr val="FF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64055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5782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49ADF-07AF-511C-E4AE-35751667C284}"/>
              </a:ext>
            </a:extLst>
          </p:cNvPr>
          <p:cNvSpPr>
            <a:spLocks noGrp="1"/>
          </p:cNvSpPr>
          <p:nvPr>
            <p:ph type="title"/>
          </p:nvPr>
        </p:nvSpPr>
        <p:spPr>
          <a:xfrm>
            <a:off x="364067" y="320675"/>
            <a:ext cx="10515600" cy="1325563"/>
          </a:xfrm>
        </p:spPr>
        <p:txBody>
          <a:bodyPr/>
          <a:lstStyle>
            <a:lvl1pPr>
              <a:defRPr>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CA21423-6DC3-67C5-4D20-59781DD22A3A}"/>
              </a:ext>
            </a:extLst>
          </p:cNvPr>
          <p:cNvSpPr>
            <a:spLocks noGrp="1"/>
          </p:cNvSpPr>
          <p:nvPr>
            <p:ph idx="1"/>
          </p:nvPr>
        </p:nvSpPr>
        <p:spPr>
          <a:xfrm>
            <a:off x="364067"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B32B351-48CC-2BFF-7F2F-A8F13439B350}"/>
              </a:ext>
            </a:extLst>
          </p:cNvPr>
          <p:cNvSpPr>
            <a:spLocks noGrp="1"/>
          </p:cNvSpPr>
          <p:nvPr>
            <p:ph type="dt" sz="half" idx="10"/>
          </p:nvPr>
        </p:nvSpPr>
        <p:spPr/>
        <p:txBody>
          <a:bodyPr/>
          <a:lstStyle/>
          <a:p>
            <a:fld id="{B3A78EB3-FE41-194F-BDBC-2577D43BE438}" type="datetimeFigureOut">
              <a:rPr lang="en-US" smtClean="0"/>
              <a:t>12/14/2025</a:t>
            </a:fld>
            <a:endParaRPr lang="en-US"/>
          </a:p>
        </p:txBody>
      </p:sp>
      <p:sp>
        <p:nvSpPr>
          <p:cNvPr id="5" name="Footer Placeholder 4">
            <a:extLst>
              <a:ext uri="{FF2B5EF4-FFF2-40B4-BE49-F238E27FC236}">
                <a16:creationId xmlns:a16="http://schemas.microsoft.com/office/drawing/2014/main" id="{01CC9E11-E470-6117-8233-731B8A0146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B184BB-E133-E96A-6AAF-D1098B029ED7}"/>
              </a:ext>
            </a:extLst>
          </p:cNvPr>
          <p:cNvSpPr>
            <a:spLocks noGrp="1"/>
          </p:cNvSpPr>
          <p:nvPr>
            <p:ph type="sldNum" sz="quarter" idx="12"/>
          </p:nvPr>
        </p:nvSpPr>
        <p:spPr/>
        <p:txBody>
          <a:bodyPr/>
          <a:lstStyle/>
          <a:p>
            <a:fld id="{7B6956BB-412B-9B49-B5EA-128689DB0B4B}" type="slidenum">
              <a:rPr lang="en-US" smtClean="0"/>
              <a:t>‹#›</a:t>
            </a:fld>
            <a:endParaRPr lang="en-US"/>
          </a:p>
        </p:txBody>
      </p:sp>
    </p:spTree>
    <p:extLst>
      <p:ext uri="{BB962C8B-B14F-4D97-AF65-F5344CB8AC3E}">
        <p14:creationId xmlns:p14="http://schemas.microsoft.com/office/powerpoint/2010/main" val="2899113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1A00F-3FF5-D1C9-FF71-98368645351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84FACC2-ADE2-C733-5881-0FC23DCB1D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785ED7F-FC34-4712-C799-0F615C52C01C}"/>
              </a:ext>
            </a:extLst>
          </p:cNvPr>
          <p:cNvSpPr>
            <a:spLocks noGrp="1"/>
          </p:cNvSpPr>
          <p:nvPr>
            <p:ph type="dt" sz="half" idx="10"/>
          </p:nvPr>
        </p:nvSpPr>
        <p:spPr/>
        <p:txBody>
          <a:bodyPr/>
          <a:lstStyle/>
          <a:p>
            <a:fld id="{B3A78EB3-FE41-194F-BDBC-2577D43BE438}" type="datetimeFigureOut">
              <a:rPr lang="en-US" smtClean="0"/>
              <a:t>12/14/2025</a:t>
            </a:fld>
            <a:endParaRPr lang="en-US"/>
          </a:p>
        </p:txBody>
      </p:sp>
      <p:sp>
        <p:nvSpPr>
          <p:cNvPr id="5" name="Footer Placeholder 4">
            <a:extLst>
              <a:ext uri="{FF2B5EF4-FFF2-40B4-BE49-F238E27FC236}">
                <a16:creationId xmlns:a16="http://schemas.microsoft.com/office/drawing/2014/main" id="{7C8FFEFC-8F3C-2C4F-1496-EC3B5890A7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81E9D7-3DAE-0EBB-33B7-3F614182D3C0}"/>
              </a:ext>
            </a:extLst>
          </p:cNvPr>
          <p:cNvSpPr>
            <a:spLocks noGrp="1"/>
          </p:cNvSpPr>
          <p:nvPr>
            <p:ph type="sldNum" sz="quarter" idx="12"/>
          </p:nvPr>
        </p:nvSpPr>
        <p:spPr/>
        <p:txBody>
          <a:bodyPr/>
          <a:lstStyle/>
          <a:p>
            <a:fld id="{7B6956BB-412B-9B49-B5EA-128689DB0B4B}" type="slidenum">
              <a:rPr lang="en-US" smtClean="0"/>
              <a:t>‹#›</a:t>
            </a:fld>
            <a:endParaRPr lang="en-US"/>
          </a:p>
        </p:txBody>
      </p:sp>
    </p:spTree>
    <p:extLst>
      <p:ext uri="{BB962C8B-B14F-4D97-AF65-F5344CB8AC3E}">
        <p14:creationId xmlns:p14="http://schemas.microsoft.com/office/powerpoint/2010/main" val="2940302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C3320-823D-ABD1-F0C8-5E68F865374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7EB725-E5E4-8EE9-F55A-14DDDE6FA0B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D6BA2BB-55D9-C3B3-39D1-8865EE96079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F364A26-0D9A-2E60-725E-59549CD87521}"/>
              </a:ext>
            </a:extLst>
          </p:cNvPr>
          <p:cNvSpPr>
            <a:spLocks noGrp="1"/>
          </p:cNvSpPr>
          <p:nvPr>
            <p:ph type="dt" sz="half" idx="10"/>
          </p:nvPr>
        </p:nvSpPr>
        <p:spPr/>
        <p:txBody>
          <a:bodyPr/>
          <a:lstStyle/>
          <a:p>
            <a:fld id="{B3A78EB3-FE41-194F-BDBC-2577D43BE438}" type="datetimeFigureOut">
              <a:rPr lang="en-US" smtClean="0"/>
              <a:t>12/14/2025</a:t>
            </a:fld>
            <a:endParaRPr lang="en-US"/>
          </a:p>
        </p:txBody>
      </p:sp>
      <p:sp>
        <p:nvSpPr>
          <p:cNvPr id="6" name="Footer Placeholder 5">
            <a:extLst>
              <a:ext uri="{FF2B5EF4-FFF2-40B4-BE49-F238E27FC236}">
                <a16:creationId xmlns:a16="http://schemas.microsoft.com/office/drawing/2014/main" id="{643751AA-0383-21EB-40EC-5E8778983D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679535-8395-DB4E-8ACB-1355901173FD}"/>
              </a:ext>
            </a:extLst>
          </p:cNvPr>
          <p:cNvSpPr>
            <a:spLocks noGrp="1"/>
          </p:cNvSpPr>
          <p:nvPr>
            <p:ph type="sldNum" sz="quarter" idx="12"/>
          </p:nvPr>
        </p:nvSpPr>
        <p:spPr/>
        <p:txBody>
          <a:bodyPr/>
          <a:lstStyle/>
          <a:p>
            <a:fld id="{7B6956BB-412B-9B49-B5EA-128689DB0B4B}" type="slidenum">
              <a:rPr lang="en-US" smtClean="0"/>
              <a:t>‹#›</a:t>
            </a:fld>
            <a:endParaRPr lang="en-US"/>
          </a:p>
        </p:txBody>
      </p:sp>
    </p:spTree>
    <p:extLst>
      <p:ext uri="{BB962C8B-B14F-4D97-AF65-F5344CB8AC3E}">
        <p14:creationId xmlns:p14="http://schemas.microsoft.com/office/powerpoint/2010/main" val="265421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00655-CABF-9B14-C455-3560A73161C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C3F0B72-4D68-25A7-9610-7CC57A8DF1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4BF1644-814C-CC0D-738F-E57EA9ED1F3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2FE6849-3B64-DAB1-849A-532BC369ED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3A768A1-A769-1815-02C2-F66629AB23E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03E20EB-C23F-07A2-3CAE-21F4EABEE4D8}"/>
              </a:ext>
            </a:extLst>
          </p:cNvPr>
          <p:cNvSpPr>
            <a:spLocks noGrp="1"/>
          </p:cNvSpPr>
          <p:nvPr>
            <p:ph type="dt" sz="half" idx="10"/>
          </p:nvPr>
        </p:nvSpPr>
        <p:spPr/>
        <p:txBody>
          <a:bodyPr/>
          <a:lstStyle/>
          <a:p>
            <a:fld id="{B3A78EB3-FE41-194F-BDBC-2577D43BE438}" type="datetimeFigureOut">
              <a:rPr lang="en-US" smtClean="0"/>
              <a:t>12/14/2025</a:t>
            </a:fld>
            <a:endParaRPr lang="en-US"/>
          </a:p>
        </p:txBody>
      </p:sp>
      <p:sp>
        <p:nvSpPr>
          <p:cNvPr id="8" name="Footer Placeholder 7">
            <a:extLst>
              <a:ext uri="{FF2B5EF4-FFF2-40B4-BE49-F238E27FC236}">
                <a16:creationId xmlns:a16="http://schemas.microsoft.com/office/drawing/2014/main" id="{A6D2D923-89DB-FC7A-8F69-A39F1963A6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378BD6-0824-C1EC-535B-3B6ABC2CA2E4}"/>
              </a:ext>
            </a:extLst>
          </p:cNvPr>
          <p:cNvSpPr>
            <a:spLocks noGrp="1"/>
          </p:cNvSpPr>
          <p:nvPr>
            <p:ph type="sldNum" sz="quarter" idx="12"/>
          </p:nvPr>
        </p:nvSpPr>
        <p:spPr/>
        <p:txBody>
          <a:bodyPr/>
          <a:lstStyle/>
          <a:p>
            <a:fld id="{7B6956BB-412B-9B49-B5EA-128689DB0B4B}" type="slidenum">
              <a:rPr lang="en-US" smtClean="0"/>
              <a:t>‹#›</a:t>
            </a:fld>
            <a:endParaRPr lang="en-US"/>
          </a:p>
        </p:txBody>
      </p:sp>
    </p:spTree>
    <p:extLst>
      <p:ext uri="{BB962C8B-B14F-4D97-AF65-F5344CB8AC3E}">
        <p14:creationId xmlns:p14="http://schemas.microsoft.com/office/powerpoint/2010/main" val="146621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1F05F-BCF7-575F-17B1-450A092CCDA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15D825A-0E79-EB01-716F-B8025970BDC9}"/>
              </a:ext>
            </a:extLst>
          </p:cNvPr>
          <p:cNvSpPr>
            <a:spLocks noGrp="1"/>
          </p:cNvSpPr>
          <p:nvPr>
            <p:ph type="dt" sz="half" idx="10"/>
          </p:nvPr>
        </p:nvSpPr>
        <p:spPr/>
        <p:txBody>
          <a:bodyPr/>
          <a:lstStyle/>
          <a:p>
            <a:fld id="{B3A78EB3-FE41-194F-BDBC-2577D43BE438}" type="datetimeFigureOut">
              <a:rPr lang="en-US" smtClean="0"/>
              <a:t>12/14/2025</a:t>
            </a:fld>
            <a:endParaRPr lang="en-US"/>
          </a:p>
        </p:txBody>
      </p:sp>
      <p:sp>
        <p:nvSpPr>
          <p:cNvPr id="4" name="Footer Placeholder 3">
            <a:extLst>
              <a:ext uri="{FF2B5EF4-FFF2-40B4-BE49-F238E27FC236}">
                <a16:creationId xmlns:a16="http://schemas.microsoft.com/office/drawing/2014/main" id="{169C6A1C-73F1-563C-7EFC-55A3B85A42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28BE00-4E22-9E54-2AE3-78CA651E5EE9}"/>
              </a:ext>
            </a:extLst>
          </p:cNvPr>
          <p:cNvSpPr>
            <a:spLocks noGrp="1"/>
          </p:cNvSpPr>
          <p:nvPr>
            <p:ph type="sldNum" sz="quarter" idx="12"/>
          </p:nvPr>
        </p:nvSpPr>
        <p:spPr/>
        <p:txBody>
          <a:bodyPr/>
          <a:lstStyle/>
          <a:p>
            <a:fld id="{7B6956BB-412B-9B49-B5EA-128689DB0B4B}" type="slidenum">
              <a:rPr lang="en-US" smtClean="0"/>
              <a:t>‹#›</a:t>
            </a:fld>
            <a:endParaRPr lang="en-US"/>
          </a:p>
        </p:txBody>
      </p:sp>
    </p:spTree>
    <p:extLst>
      <p:ext uri="{BB962C8B-B14F-4D97-AF65-F5344CB8AC3E}">
        <p14:creationId xmlns:p14="http://schemas.microsoft.com/office/powerpoint/2010/main" val="3606845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914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6B167-920E-46E6-0699-419EFBEA7B5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B6741B3-B7C5-6652-0ACD-A5FF417D12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6A7DFFA-D1EE-1EE0-62AB-923F1B0F31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3F9D6B1-07A5-56DC-5577-16BD66E79A9B}"/>
              </a:ext>
            </a:extLst>
          </p:cNvPr>
          <p:cNvSpPr>
            <a:spLocks noGrp="1"/>
          </p:cNvSpPr>
          <p:nvPr>
            <p:ph type="dt" sz="half" idx="10"/>
          </p:nvPr>
        </p:nvSpPr>
        <p:spPr/>
        <p:txBody>
          <a:bodyPr/>
          <a:lstStyle/>
          <a:p>
            <a:fld id="{B3A78EB3-FE41-194F-BDBC-2577D43BE438}" type="datetimeFigureOut">
              <a:rPr lang="en-US" smtClean="0"/>
              <a:t>12/14/2025</a:t>
            </a:fld>
            <a:endParaRPr lang="en-US"/>
          </a:p>
        </p:txBody>
      </p:sp>
      <p:sp>
        <p:nvSpPr>
          <p:cNvPr id="6" name="Footer Placeholder 5">
            <a:extLst>
              <a:ext uri="{FF2B5EF4-FFF2-40B4-BE49-F238E27FC236}">
                <a16:creationId xmlns:a16="http://schemas.microsoft.com/office/drawing/2014/main" id="{D55733F0-AC54-B8DC-B6D6-E92E4343F7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6BF32B-B8B0-AB9F-64D6-FE9C5ADF6A50}"/>
              </a:ext>
            </a:extLst>
          </p:cNvPr>
          <p:cNvSpPr>
            <a:spLocks noGrp="1"/>
          </p:cNvSpPr>
          <p:nvPr>
            <p:ph type="sldNum" sz="quarter" idx="12"/>
          </p:nvPr>
        </p:nvSpPr>
        <p:spPr/>
        <p:txBody>
          <a:bodyPr/>
          <a:lstStyle/>
          <a:p>
            <a:fld id="{7B6956BB-412B-9B49-B5EA-128689DB0B4B}" type="slidenum">
              <a:rPr lang="en-US" smtClean="0"/>
              <a:t>‹#›</a:t>
            </a:fld>
            <a:endParaRPr lang="en-US"/>
          </a:p>
        </p:txBody>
      </p:sp>
    </p:spTree>
    <p:extLst>
      <p:ext uri="{BB962C8B-B14F-4D97-AF65-F5344CB8AC3E}">
        <p14:creationId xmlns:p14="http://schemas.microsoft.com/office/powerpoint/2010/main" val="2325873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F178A-B523-16EC-4809-18887DFBBCE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22FD6FB-CF9D-59C4-6B4A-8AB3294A29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34F98B-0031-EBDC-0E9B-9F7337B7EF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F1BE0AE-3F98-C9E7-47EB-D78CE9FBB6FA}"/>
              </a:ext>
            </a:extLst>
          </p:cNvPr>
          <p:cNvSpPr>
            <a:spLocks noGrp="1"/>
          </p:cNvSpPr>
          <p:nvPr>
            <p:ph type="dt" sz="half" idx="10"/>
          </p:nvPr>
        </p:nvSpPr>
        <p:spPr/>
        <p:txBody>
          <a:bodyPr/>
          <a:lstStyle/>
          <a:p>
            <a:fld id="{B3A78EB3-FE41-194F-BDBC-2577D43BE438}" type="datetimeFigureOut">
              <a:rPr lang="en-US" smtClean="0"/>
              <a:t>12/14/2025</a:t>
            </a:fld>
            <a:endParaRPr lang="en-US"/>
          </a:p>
        </p:txBody>
      </p:sp>
      <p:sp>
        <p:nvSpPr>
          <p:cNvPr id="6" name="Footer Placeholder 5">
            <a:extLst>
              <a:ext uri="{FF2B5EF4-FFF2-40B4-BE49-F238E27FC236}">
                <a16:creationId xmlns:a16="http://schemas.microsoft.com/office/drawing/2014/main" id="{3A531F5B-3745-9D77-2A00-8830E11C0B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86DA72-65EA-17EB-E3D9-C7C0F4CE804E}"/>
              </a:ext>
            </a:extLst>
          </p:cNvPr>
          <p:cNvSpPr>
            <a:spLocks noGrp="1"/>
          </p:cNvSpPr>
          <p:nvPr>
            <p:ph type="sldNum" sz="quarter" idx="12"/>
          </p:nvPr>
        </p:nvSpPr>
        <p:spPr/>
        <p:txBody>
          <a:bodyPr/>
          <a:lstStyle/>
          <a:p>
            <a:fld id="{7B6956BB-412B-9B49-B5EA-128689DB0B4B}" type="slidenum">
              <a:rPr lang="en-US" smtClean="0"/>
              <a:t>‹#›</a:t>
            </a:fld>
            <a:endParaRPr lang="en-US"/>
          </a:p>
        </p:txBody>
      </p:sp>
    </p:spTree>
    <p:extLst>
      <p:ext uri="{BB962C8B-B14F-4D97-AF65-F5344CB8AC3E}">
        <p14:creationId xmlns:p14="http://schemas.microsoft.com/office/powerpoint/2010/main" val="2628978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8C1AAB-D7A4-3711-7DB9-6DD0E792BB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49642A9-338F-9B34-4E54-02512CC26C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98CFF3-D67F-6CA9-F4FA-BBE81B943B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A78EB3-FE41-194F-BDBC-2577D43BE438}" type="datetimeFigureOut">
              <a:rPr lang="en-US" smtClean="0"/>
              <a:t>12/14/2025</a:t>
            </a:fld>
            <a:endParaRPr lang="en-US"/>
          </a:p>
        </p:txBody>
      </p:sp>
      <p:sp>
        <p:nvSpPr>
          <p:cNvPr id="5" name="Footer Placeholder 4">
            <a:extLst>
              <a:ext uri="{FF2B5EF4-FFF2-40B4-BE49-F238E27FC236}">
                <a16:creationId xmlns:a16="http://schemas.microsoft.com/office/drawing/2014/main" id="{6EBD229C-BA6D-C75D-0BE7-5A0C9ACC52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92722C-43D1-886E-B8CA-ABE1BD923B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6956BB-412B-9B49-B5EA-128689DB0B4B}" type="slidenum">
              <a:rPr lang="en-US" smtClean="0"/>
              <a:t>‹#›</a:t>
            </a:fld>
            <a:endParaRPr lang="en-US"/>
          </a:p>
        </p:txBody>
      </p:sp>
    </p:spTree>
    <p:extLst>
      <p:ext uri="{BB962C8B-B14F-4D97-AF65-F5344CB8AC3E}">
        <p14:creationId xmlns:p14="http://schemas.microsoft.com/office/powerpoint/2010/main" val="19658300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llie.Pendered@communityenergypathways.org.uk" TargetMode="External"/><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1.xml"/><Relationship Id="rId7" Type="http://schemas.openxmlformats.org/officeDocument/2006/relationships/image" Target="../media/image2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27.jpeg"/><Relationship Id="rId4" Type="http://schemas.openxmlformats.org/officeDocument/2006/relationships/diagramQuickStyle" Target="../diagrams/quickStyle1.xml"/><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Ollie.Pendered@communityenergypathways.org.uk" TargetMode="External"/><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customXml" Target="../ink/ink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75C0C406-FEB6-EDA3-F43E-FAEAA5DD4B4E}"/>
              </a:ext>
            </a:extLst>
          </p:cNvPr>
          <p:cNvPicPr>
            <a:picLocks noChangeAspect="1"/>
          </p:cNvPicPr>
          <p:nvPr/>
        </p:nvPicPr>
        <p:blipFill rotWithShape="1">
          <a:blip r:embed="rId2"/>
          <a:srcRect t="1" r="4873" b="138"/>
          <a:stretch/>
        </p:blipFill>
        <p:spPr>
          <a:xfrm>
            <a:off x="0" y="1"/>
            <a:ext cx="12192000" cy="6858000"/>
          </a:xfrm>
          <a:prstGeom prst="rect">
            <a:avLst/>
          </a:prstGeom>
        </p:spPr>
      </p:pic>
      <p:sp>
        <p:nvSpPr>
          <p:cNvPr id="4" name="Rectangle 3">
            <a:extLst>
              <a:ext uri="{FF2B5EF4-FFF2-40B4-BE49-F238E27FC236}">
                <a16:creationId xmlns:a16="http://schemas.microsoft.com/office/drawing/2014/main" id="{85C8103F-631D-CEA5-8448-11EDCB3EEBA0}"/>
              </a:ext>
            </a:extLst>
          </p:cNvPr>
          <p:cNvSpPr/>
          <p:nvPr/>
        </p:nvSpPr>
        <p:spPr>
          <a:xfrm>
            <a:off x="416560" y="0"/>
            <a:ext cx="5415280" cy="5257800"/>
          </a:xfrm>
          <a:custGeom>
            <a:avLst/>
            <a:gdLst>
              <a:gd name="connsiteX0" fmla="*/ 0 w 4216400"/>
              <a:gd name="connsiteY0" fmla="*/ 0 h 2621280"/>
              <a:gd name="connsiteX1" fmla="*/ 4216400 w 4216400"/>
              <a:gd name="connsiteY1" fmla="*/ 0 h 2621280"/>
              <a:gd name="connsiteX2" fmla="*/ 4216400 w 4216400"/>
              <a:gd name="connsiteY2" fmla="*/ 2621280 h 2621280"/>
              <a:gd name="connsiteX3" fmla="*/ 0 w 4216400"/>
              <a:gd name="connsiteY3" fmla="*/ 2621280 h 2621280"/>
              <a:gd name="connsiteX4" fmla="*/ 0 w 4216400"/>
              <a:gd name="connsiteY4" fmla="*/ 0 h 2621280"/>
              <a:gd name="connsiteX0" fmla="*/ 0 w 4216400"/>
              <a:gd name="connsiteY0" fmla="*/ 0 h 2621280"/>
              <a:gd name="connsiteX1" fmla="*/ 4216400 w 4216400"/>
              <a:gd name="connsiteY1" fmla="*/ 0 h 2621280"/>
              <a:gd name="connsiteX2" fmla="*/ 4206240 w 4216400"/>
              <a:gd name="connsiteY2" fmla="*/ 2103120 h 2621280"/>
              <a:gd name="connsiteX3" fmla="*/ 0 w 4216400"/>
              <a:gd name="connsiteY3" fmla="*/ 2621280 h 2621280"/>
              <a:gd name="connsiteX4" fmla="*/ 0 w 4216400"/>
              <a:gd name="connsiteY4" fmla="*/ 0 h 2621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6400" h="2621280">
                <a:moveTo>
                  <a:pt x="0" y="0"/>
                </a:moveTo>
                <a:lnTo>
                  <a:pt x="4216400" y="0"/>
                </a:lnTo>
                <a:cubicBezTo>
                  <a:pt x="4213013" y="701040"/>
                  <a:pt x="4209627" y="1402080"/>
                  <a:pt x="4206240" y="2103120"/>
                </a:cubicBezTo>
                <a:lnTo>
                  <a:pt x="0" y="2621280"/>
                </a:lnTo>
                <a:lnTo>
                  <a:pt x="0" y="0"/>
                </a:lnTo>
                <a:close/>
              </a:path>
            </a:pathLst>
          </a:custGeom>
          <a:solidFill>
            <a:srgbClr val="81A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2">
            <a:extLst>
              <a:ext uri="{FF2B5EF4-FFF2-40B4-BE49-F238E27FC236}">
                <a16:creationId xmlns:a16="http://schemas.microsoft.com/office/drawing/2014/main" id="{9407BAD1-4E73-3A60-50D3-CD82E644EC51}"/>
              </a:ext>
            </a:extLst>
          </p:cNvPr>
          <p:cNvSpPr txBox="1">
            <a:spLocks/>
          </p:cNvSpPr>
          <p:nvPr/>
        </p:nvSpPr>
        <p:spPr>
          <a:xfrm>
            <a:off x="680720" y="1978502"/>
            <a:ext cx="4775200" cy="2331562"/>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2800">
                <a:solidFill>
                  <a:schemeClr val="bg1"/>
                </a:solidFill>
                <a:latin typeface="Arial Nova Light" panose="020B0304020202020204" pitchFamily="34" charset="0"/>
              </a:rPr>
              <a:t>People participation in the future of energy</a:t>
            </a:r>
          </a:p>
          <a:p>
            <a:pPr marL="0" indent="0">
              <a:buNone/>
            </a:pPr>
            <a:endParaRPr lang="en-GB">
              <a:solidFill>
                <a:schemeClr val="bg1"/>
              </a:solidFill>
              <a:latin typeface="Arial Nova Light" panose="020B0304020202020204" pitchFamily="34" charset="0"/>
            </a:endParaRPr>
          </a:p>
          <a:p>
            <a:pPr marL="0" indent="0">
              <a:buNone/>
            </a:pPr>
            <a:r>
              <a:rPr lang="en-GB" sz="6400" b="1">
                <a:solidFill>
                  <a:schemeClr val="bg1"/>
                </a:solidFill>
                <a:latin typeface="Arial Nova" panose="020B0504020202020204" pitchFamily="34" charset="0"/>
              </a:rPr>
              <a:t>Ollie Pendered</a:t>
            </a:r>
          </a:p>
          <a:p>
            <a:pPr marL="0" indent="0">
              <a:buNone/>
            </a:pPr>
            <a:r>
              <a:rPr lang="en-GB" sz="6400">
                <a:solidFill>
                  <a:schemeClr val="bg1"/>
                </a:solidFill>
                <a:latin typeface="Arial Nova Light" panose="020B0304020202020204" pitchFamily="34" charset="0"/>
              </a:rPr>
              <a:t>Chief Executive Community Energy Pathways</a:t>
            </a:r>
          </a:p>
          <a:p>
            <a:pPr marL="0" indent="0">
              <a:buNone/>
            </a:pPr>
            <a:r>
              <a:rPr lang="en-GB" sz="6400">
                <a:solidFill>
                  <a:schemeClr val="bg1"/>
                </a:solidFill>
                <a:latin typeface="Arial Nova Light" panose="020B0304020202020204" pitchFamily="34" charset="0"/>
                <a:hlinkClick r:id="rId3"/>
              </a:rPr>
              <a:t>Ollie.Pendered@communityenergypathways.org.uk</a:t>
            </a:r>
            <a:endParaRPr lang="en-GB" sz="6400">
              <a:solidFill>
                <a:schemeClr val="bg1"/>
              </a:solidFill>
              <a:latin typeface="Arial Nova Light" panose="020B0304020202020204" pitchFamily="34" charset="0"/>
            </a:endParaRPr>
          </a:p>
          <a:p>
            <a:pPr marL="0" indent="0">
              <a:buNone/>
            </a:pPr>
            <a:endParaRPr lang="en-GB" sz="6400">
              <a:solidFill>
                <a:schemeClr val="bg1"/>
              </a:solidFill>
              <a:latin typeface="Arial Nova Light" panose="020B0304020202020204" pitchFamily="34" charset="0"/>
            </a:endParaRPr>
          </a:p>
          <a:p>
            <a:pPr marL="0" indent="0">
              <a:buNone/>
            </a:pPr>
            <a:endParaRPr lang="en-GB" sz="5600">
              <a:solidFill>
                <a:schemeClr val="bg1"/>
              </a:solidFill>
              <a:latin typeface="Arial Nova Light" panose="020B0304020202020204" pitchFamily="34" charset="0"/>
            </a:endParaRPr>
          </a:p>
          <a:p>
            <a:pPr marL="0" indent="0">
              <a:buNone/>
            </a:pPr>
            <a:endParaRPr lang="en-GB">
              <a:solidFill>
                <a:schemeClr val="bg1"/>
              </a:solidFill>
              <a:latin typeface="Arial Nova Light" panose="020B0304020202020204" pitchFamily="34" charset="0"/>
            </a:endParaRPr>
          </a:p>
          <a:p>
            <a:pPr marL="0" indent="0">
              <a:buNone/>
            </a:pPr>
            <a:endParaRPr lang="en-GB">
              <a:solidFill>
                <a:schemeClr val="bg1"/>
              </a:solidFill>
              <a:latin typeface="Arial Nova Light" panose="020B0304020202020204" pitchFamily="34" charset="0"/>
            </a:endParaRPr>
          </a:p>
        </p:txBody>
      </p:sp>
      <p:pic>
        <p:nvPicPr>
          <p:cNvPr id="8" name="Picture 7" descr="A black and white logo&#10;&#10;Description automatically generated">
            <a:extLst>
              <a:ext uri="{FF2B5EF4-FFF2-40B4-BE49-F238E27FC236}">
                <a16:creationId xmlns:a16="http://schemas.microsoft.com/office/drawing/2014/main" id="{C0E71173-15AE-7CDC-559C-86F2C506AAAE}"/>
              </a:ext>
            </a:extLst>
          </p:cNvPr>
          <p:cNvPicPr>
            <a:picLocks noChangeAspect="1"/>
          </p:cNvPicPr>
          <p:nvPr/>
        </p:nvPicPr>
        <p:blipFill>
          <a:blip r:embed="rId4"/>
          <a:stretch>
            <a:fillRect/>
          </a:stretch>
        </p:blipFill>
        <p:spPr>
          <a:xfrm>
            <a:off x="796290" y="833160"/>
            <a:ext cx="3263900" cy="596900"/>
          </a:xfrm>
          <a:prstGeom prst="rect">
            <a:avLst/>
          </a:prstGeom>
        </p:spPr>
      </p:pic>
      <p:pic>
        <p:nvPicPr>
          <p:cNvPr id="2" name="Picture 1" descr="A logo with a crown and a letter&#10;&#10;AI-generated content may be incorrect.">
            <a:extLst>
              <a:ext uri="{FF2B5EF4-FFF2-40B4-BE49-F238E27FC236}">
                <a16:creationId xmlns:a16="http://schemas.microsoft.com/office/drawing/2014/main" id="{EA2AB917-54EC-0D08-9F47-2F9452342109}"/>
              </a:ext>
            </a:extLst>
          </p:cNvPr>
          <p:cNvPicPr>
            <a:picLocks noChangeAspect="1"/>
          </p:cNvPicPr>
          <p:nvPr/>
        </p:nvPicPr>
        <p:blipFill>
          <a:blip r:embed="rId5"/>
          <a:stretch>
            <a:fillRect/>
          </a:stretch>
        </p:blipFill>
        <p:spPr>
          <a:xfrm>
            <a:off x="4211686" y="287729"/>
            <a:ext cx="1486073" cy="1486073"/>
          </a:xfrm>
          <a:prstGeom prst="rect">
            <a:avLst/>
          </a:prstGeom>
        </p:spPr>
      </p:pic>
    </p:spTree>
    <p:extLst>
      <p:ext uri="{BB962C8B-B14F-4D97-AF65-F5344CB8AC3E}">
        <p14:creationId xmlns:p14="http://schemas.microsoft.com/office/powerpoint/2010/main" val="1083980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6588F-AFFD-CB50-9CE0-75CE709B8C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4E4D4E-5DE4-D036-5AE8-D734D86D4FB0}"/>
              </a:ext>
            </a:extLst>
          </p:cNvPr>
          <p:cNvSpPr>
            <a:spLocks noGrp="1"/>
          </p:cNvSpPr>
          <p:nvPr>
            <p:ph type="title"/>
          </p:nvPr>
        </p:nvSpPr>
        <p:spPr>
          <a:xfrm>
            <a:off x="367707" y="873318"/>
            <a:ext cx="5728293" cy="592286"/>
          </a:xfrm>
        </p:spPr>
        <p:txBody>
          <a:bodyPr>
            <a:normAutofit/>
          </a:bodyPr>
          <a:lstStyle/>
          <a:p>
            <a:r>
              <a:rPr lang="en-GB" sz="3600" b="1" dirty="0">
                <a:solidFill>
                  <a:srgbClr val="FFFFFF"/>
                </a:solidFill>
                <a:effectLst/>
                <a:latin typeface="Arial Nova"/>
              </a:rPr>
              <a:t>Social Value Portal</a:t>
            </a:r>
            <a:endParaRPr lang="en-US" dirty="0">
              <a:latin typeface="Arial Nova" panose="020B0504020202020204" pitchFamily="34" charset="0"/>
            </a:endParaRPr>
          </a:p>
        </p:txBody>
      </p:sp>
      <p:sp>
        <p:nvSpPr>
          <p:cNvPr id="5" name="Freeform 4">
            <a:extLst>
              <a:ext uri="{FF2B5EF4-FFF2-40B4-BE49-F238E27FC236}">
                <a16:creationId xmlns:a16="http://schemas.microsoft.com/office/drawing/2014/main" id="{6F1790B4-247C-7DDF-C4D7-58D429246DC3}"/>
              </a:ext>
            </a:extLst>
          </p:cNvPr>
          <p:cNvSpPr/>
          <p:nvPr/>
        </p:nvSpPr>
        <p:spPr>
          <a:xfrm>
            <a:off x="4800600" y="-158"/>
            <a:ext cx="7435864" cy="6858158"/>
          </a:xfrm>
          <a:custGeom>
            <a:avLst/>
            <a:gdLst>
              <a:gd name="connsiteX0" fmla="*/ 1536192 w 7242048"/>
              <a:gd name="connsiteY0" fmla="*/ 0 h 6949440"/>
              <a:gd name="connsiteX1" fmla="*/ 7242048 w 7242048"/>
              <a:gd name="connsiteY1" fmla="*/ 0 h 6949440"/>
              <a:gd name="connsiteX2" fmla="*/ 7242048 w 7242048"/>
              <a:gd name="connsiteY2" fmla="*/ 6949440 h 6949440"/>
              <a:gd name="connsiteX3" fmla="*/ 0 w 7242048"/>
              <a:gd name="connsiteY3" fmla="*/ 6949440 h 6949440"/>
              <a:gd name="connsiteX4" fmla="*/ 1536192 w 7242048"/>
              <a:gd name="connsiteY4" fmla="*/ 0 h 6949440"/>
              <a:gd name="connsiteX0" fmla="*/ 909131 w 7242048"/>
              <a:gd name="connsiteY0" fmla="*/ 17160 h 6949440"/>
              <a:gd name="connsiteX1" fmla="*/ 7242048 w 7242048"/>
              <a:gd name="connsiteY1" fmla="*/ 0 h 6949440"/>
              <a:gd name="connsiteX2" fmla="*/ 7242048 w 7242048"/>
              <a:gd name="connsiteY2" fmla="*/ 6949440 h 6949440"/>
              <a:gd name="connsiteX3" fmla="*/ 0 w 7242048"/>
              <a:gd name="connsiteY3" fmla="*/ 6949440 h 6949440"/>
              <a:gd name="connsiteX4" fmla="*/ 909131 w 7242048"/>
              <a:gd name="connsiteY4" fmla="*/ 17160 h 6949440"/>
              <a:gd name="connsiteX0" fmla="*/ 763731 w 7242048"/>
              <a:gd name="connsiteY0" fmla="*/ 25820 h 6949440"/>
              <a:gd name="connsiteX1" fmla="*/ 7242048 w 7242048"/>
              <a:gd name="connsiteY1" fmla="*/ 0 h 6949440"/>
              <a:gd name="connsiteX2" fmla="*/ 7242048 w 7242048"/>
              <a:gd name="connsiteY2" fmla="*/ 6949440 h 6949440"/>
              <a:gd name="connsiteX3" fmla="*/ 0 w 7242048"/>
              <a:gd name="connsiteY3" fmla="*/ 6949440 h 6949440"/>
              <a:gd name="connsiteX4" fmla="*/ 763731 w 7242048"/>
              <a:gd name="connsiteY4" fmla="*/ 25820 h 6949440"/>
              <a:gd name="connsiteX0" fmla="*/ 729519 w 7242048"/>
              <a:gd name="connsiteY0" fmla="*/ 8500 h 6949440"/>
              <a:gd name="connsiteX1" fmla="*/ 7242048 w 7242048"/>
              <a:gd name="connsiteY1" fmla="*/ 0 h 6949440"/>
              <a:gd name="connsiteX2" fmla="*/ 7242048 w 7242048"/>
              <a:gd name="connsiteY2" fmla="*/ 6949440 h 6949440"/>
              <a:gd name="connsiteX3" fmla="*/ 0 w 7242048"/>
              <a:gd name="connsiteY3" fmla="*/ 6949440 h 6949440"/>
              <a:gd name="connsiteX4" fmla="*/ 729519 w 7242048"/>
              <a:gd name="connsiteY4" fmla="*/ 8500 h 6949440"/>
              <a:gd name="connsiteX0" fmla="*/ 712414 w 7242048"/>
              <a:gd name="connsiteY0" fmla="*/ 0 h 6949600"/>
              <a:gd name="connsiteX1" fmla="*/ 7242048 w 7242048"/>
              <a:gd name="connsiteY1" fmla="*/ 160 h 6949600"/>
              <a:gd name="connsiteX2" fmla="*/ 7242048 w 7242048"/>
              <a:gd name="connsiteY2" fmla="*/ 6949600 h 6949600"/>
              <a:gd name="connsiteX3" fmla="*/ 0 w 7242048"/>
              <a:gd name="connsiteY3" fmla="*/ 6949600 h 6949600"/>
              <a:gd name="connsiteX4" fmla="*/ 712414 w 7242048"/>
              <a:gd name="connsiteY4" fmla="*/ 0 h 694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2048" h="6949600">
                <a:moveTo>
                  <a:pt x="712414" y="0"/>
                </a:moveTo>
                <a:lnTo>
                  <a:pt x="7242048" y="160"/>
                </a:lnTo>
                <a:lnTo>
                  <a:pt x="7242048" y="6949600"/>
                </a:lnTo>
                <a:lnTo>
                  <a:pt x="0" y="6949600"/>
                </a:lnTo>
                <a:lnTo>
                  <a:pt x="712414"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6B87E988-15BE-BE1E-EBCF-1CC9600C39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9876" y="5947351"/>
            <a:ext cx="2035279" cy="451363"/>
          </a:xfrm>
          <a:prstGeom prst="rect">
            <a:avLst/>
          </a:prstGeom>
        </p:spPr>
      </p:pic>
      <p:sp>
        <p:nvSpPr>
          <p:cNvPr id="55" name="Content Placeholder 54">
            <a:extLst>
              <a:ext uri="{FF2B5EF4-FFF2-40B4-BE49-F238E27FC236}">
                <a16:creationId xmlns:a16="http://schemas.microsoft.com/office/drawing/2014/main" id="{ADFC09C6-3C75-D2A3-D185-B1DE217FADF4}"/>
              </a:ext>
            </a:extLst>
          </p:cNvPr>
          <p:cNvSpPr>
            <a:spLocks noGrp="1"/>
          </p:cNvSpPr>
          <p:nvPr>
            <p:ph idx="1"/>
          </p:nvPr>
        </p:nvSpPr>
        <p:spPr>
          <a:xfrm>
            <a:off x="371189" y="1988654"/>
            <a:ext cx="4766295" cy="4466047"/>
          </a:xfrm>
        </p:spPr>
        <p:txBody>
          <a:bodyPr vert="horz" lIns="91440" tIns="45720" rIns="91440" bIns="45720" rtlCol="0" anchor="t">
            <a:normAutofit/>
          </a:bodyPr>
          <a:lstStyle/>
          <a:p>
            <a:pPr>
              <a:lnSpc>
                <a:spcPct val="100000"/>
              </a:lnSpc>
              <a:spcBef>
                <a:spcPts val="0"/>
              </a:spcBef>
              <a:spcAft>
                <a:spcPts val="1200"/>
              </a:spcAft>
            </a:pPr>
            <a:r>
              <a:rPr lang="en-GB" sz="1800" dirty="0">
                <a:latin typeface="Arial Nova Light"/>
                <a:ea typeface="Calibri"/>
                <a:cs typeface="Calibri"/>
              </a:rPr>
              <a:t>Multiple tools exist for measuring SV</a:t>
            </a:r>
          </a:p>
          <a:p>
            <a:pPr>
              <a:lnSpc>
                <a:spcPct val="100000"/>
              </a:lnSpc>
              <a:spcBef>
                <a:spcPts val="0"/>
              </a:spcBef>
              <a:spcAft>
                <a:spcPts val="1200"/>
              </a:spcAft>
            </a:pPr>
            <a:r>
              <a:rPr lang="en-GB" sz="1800" dirty="0">
                <a:latin typeface="Arial Nova Light"/>
                <a:ea typeface="Calibri"/>
                <a:cs typeface="Calibri"/>
              </a:rPr>
              <a:t>We have been trialling using the Social Value Portal due to its wide use and understanding in the procurement world</a:t>
            </a:r>
          </a:p>
          <a:p>
            <a:pPr>
              <a:lnSpc>
                <a:spcPct val="100000"/>
              </a:lnSpc>
              <a:spcBef>
                <a:spcPts val="0"/>
              </a:spcBef>
              <a:spcAft>
                <a:spcPts val="1200"/>
              </a:spcAft>
            </a:pPr>
            <a:r>
              <a:rPr lang="en-GB" sz="1800" dirty="0">
                <a:latin typeface="Arial Nova Light"/>
                <a:ea typeface="Calibri"/>
                <a:cs typeface="Calibri"/>
              </a:rPr>
              <a:t>SVP uses the national TOMs (Themes, Outcomes, Measures) to generate proxy values for a range of activities that generate social value</a:t>
            </a:r>
          </a:p>
          <a:p>
            <a:pPr>
              <a:lnSpc>
                <a:spcPct val="100000"/>
              </a:lnSpc>
              <a:spcBef>
                <a:spcPts val="0"/>
              </a:spcBef>
              <a:spcAft>
                <a:spcPts val="1200"/>
              </a:spcAft>
            </a:pPr>
            <a:r>
              <a:rPr lang="en-GB" sz="1800" dirty="0">
                <a:latin typeface="Arial Nova Light"/>
                <a:ea typeface="Calibri"/>
                <a:cs typeface="Calibri"/>
              </a:rPr>
              <a:t>Focus on </a:t>
            </a:r>
            <a:r>
              <a:rPr lang="en-GB" sz="1800" b="1" dirty="0">
                <a:latin typeface="Arial Nova Light"/>
                <a:ea typeface="Calibri"/>
                <a:cs typeface="Calibri"/>
              </a:rPr>
              <a:t>added</a:t>
            </a:r>
            <a:r>
              <a:rPr lang="en-GB" sz="1800" dirty="0">
                <a:latin typeface="Arial Nova Light"/>
                <a:ea typeface="Calibri"/>
                <a:cs typeface="Calibri"/>
              </a:rPr>
              <a:t> social value above and beyond an organisation’s core business</a:t>
            </a:r>
            <a:endParaRPr lang="en-US" sz="1800" dirty="0">
              <a:latin typeface="Arial Nova Light"/>
              <a:ea typeface="Calibri"/>
              <a:cs typeface="Calibri"/>
            </a:endParaRPr>
          </a:p>
        </p:txBody>
      </p:sp>
      <p:sp>
        <p:nvSpPr>
          <p:cNvPr id="21" name="Hexagon 20">
            <a:extLst>
              <a:ext uri="{FF2B5EF4-FFF2-40B4-BE49-F238E27FC236}">
                <a16:creationId xmlns:a16="http://schemas.microsoft.com/office/drawing/2014/main" id="{BBFBE2A3-1144-93B2-7218-61C5CC4F2EBA}"/>
              </a:ext>
            </a:extLst>
          </p:cNvPr>
          <p:cNvSpPr/>
          <p:nvPr/>
        </p:nvSpPr>
        <p:spPr>
          <a:xfrm rot="5400000">
            <a:off x="5294405" y="6247598"/>
            <a:ext cx="381421" cy="328811"/>
          </a:xfrm>
          <a:prstGeom prst="hexagon">
            <a:avLst/>
          </a:prstGeom>
          <a:solidFill>
            <a:srgbClr val="C7427D"/>
          </a:solidFill>
          <a:ln>
            <a:solidFill>
              <a:srgbClr val="C7427D"/>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endParaRPr lang="en-US" sz="1300" dirty="0">
              <a:latin typeface="Arial Nova" panose="020B0504020202020204" pitchFamily="34" charset="0"/>
            </a:endParaRPr>
          </a:p>
        </p:txBody>
      </p:sp>
      <p:sp>
        <p:nvSpPr>
          <p:cNvPr id="22" name="Hexagon 21">
            <a:extLst>
              <a:ext uri="{FF2B5EF4-FFF2-40B4-BE49-F238E27FC236}">
                <a16:creationId xmlns:a16="http://schemas.microsoft.com/office/drawing/2014/main" id="{51DBFBF0-FD65-E15E-5442-A5892F607700}"/>
              </a:ext>
            </a:extLst>
          </p:cNvPr>
          <p:cNvSpPr/>
          <p:nvPr/>
        </p:nvSpPr>
        <p:spPr>
          <a:xfrm rot="5400000">
            <a:off x="6256609" y="6287553"/>
            <a:ext cx="381421" cy="328811"/>
          </a:xfrm>
          <a:prstGeom prst="hexagon">
            <a:avLst/>
          </a:prstGeom>
          <a:solidFill>
            <a:srgbClr val="F57824"/>
          </a:solidFill>
          <a:ln>
            <a:solidFill>
              <a:srgbClr val="F57824"/>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endParaRPr lang="en-US" sz="1300" dirty="0">
              <a:latin typeface="Arial Nova" panose="020B0504020202020204" pitchFamily="34" charset="0"/>
            </a:endParaRPr>
          </a:p>
        </p:txBody>
      </p:sp>
      <p:sp>
        <p:nvSpPr>
          <p:cNvPr id="23" name="Hexagon 22">
            <a:extLst>
              <a:ext uri="{FF2B5EF4-FFF2-40B4-BE49-F238E27FC236}">
                <a16:creationId xmlns:a16="http://schemas.microsoft.com/office/drawing/2014/main" id="{9072908D-2EBB-3452-4A07-B6BE913C3C7B}"/>
              </a:ext>
            </a:extLst>
          </p:cNvPr>
          <p:cNvSpPr/>
          <p:nvPr/>
        </p:nvSpPr>
        <p:spPr>
          <a:xfrm rot="5400000">
            <a:off x="7613771" y="6284473"/>
            <a:ext cx="381421" cy="328811"/>
          </a:xfrm>
          <a:prstGeom prst="hexagon">
            <a:avLst/>
          </a:prstGeom>
          <a:solidFill>
            <a:srgbClr val="82B04F"/>
          </a:solidFill>
          <a:ln>
            <a:solidFill>
              <a:srgbClr val="82B04F"/>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endParaRPr lang="en-US" sz="1300" dirty="0">
              <a:latin typeface="Arial Nova" panose="020B0504020202020204" pitchFamily="34" charset="0"/>
            </a:endParaRPr>
          </a:p>
        </p:txBody>
      </p:sp>
      <p:sp>
        <p:nvSpPr>
          <p:cNvPr id="24" name="Hexagon 23">
            <a:extLst>
              <a:ext uri="{FF2B5EF4-FFF2-40B4-BE49-F238E27FC236}">
                <a16:creationId xmlns:a16="http://schemas.microsoft.com/office/drawing/2014/main" id="{6866E233-B233-23E3-0A09-2860A2A83EAB}"/>
              </a:ext>
            </a:extLst>
          </p:cNvPr>
          <p:cNvSpPr/>
          <p:nvPr/>
        </p:nvSpPr>
        <p:spPr>
          <a:xfrm rot="5400000">
            <a:off x="9170355" y="6299565"/>
            <a:ext cx="381421" cy="328811"/>
          </a:xfrm>
          <a:prstGeom prst="hexagon">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endParaRPr lang="en-US" sz="1300" dirty="0">
              <a:latin typeface="Arial Nova" panose="020B0504020202020204" pitchFamily="34" charset="0"/>
            </a:endParaRPr>
          </a:p>
        </p:txBody>
      </p:sp>
      <p:sp>
        <p:nvSpPr>
          <p:cNvPr id="25" name="Hexagon 24">
            <a:extLst>
              <a:ext uri="{FF2B5EF4-FFF2-40B4-BE49-F238E27FC236}">
                <a16:creationId xmlns:a16="http://schemas.microsoft.com/office/drawing/2014/main" id="{233C7044-8DB4-DCBC-7162-EEA40A8CD7E3}"/>
              </a:ext>
            </a:extLst>
          </p:cNvPr>
          <p:cNvSpPr/>
          <p:nvPr/>
        </p:nvSpPr>
        <p:spPr>
          <a:xfrm rot="5400000">
            <a:off x="10240494" y="6284473"/>
            <a:ext cx="381421" cy="328811"/>
          </a:xfrm>
          <a:prstGeom prst="hexagon">
            <a:avLst/>
          </a:prstGeom>
          <a:solidFill>
            <a:srgbClr val="007366"/>
          </a:solidFill>
          <a:ln>
            <a:solidFill>
              <a:srgbClr val="007366"/>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endParaRPr lang="en-US" sz="1300" dirty="0">
              <a:latin typeface="Arial Nova" panose="020B0504020202020204" pitchFamily="34" charset="0"/>
            </a:endParaRPr>
          </a:p>
        </p:txBody>
      </p:sp>
      <p:sp>
        <p:nvSpPr>
          <p:cNvPr id="26" name="TextBox 25">
            <a:extLst>
              <a:ext uri="{FF2B5EF4-FFF2-40B4-BE49-F238E27FC236}">
                <a16:creationId xmlns:a16="http://schemas.microsoft.com/office/drawing/2014/main" id="{A22820EC-F9FA-B610-6C3B-042FCBBCF70F}"/>
              </a:ext>
            </a:extLst>
          </p:cNvPr>
          <p:cNvSpPr txBox="1"/>
          <p:nvPr/>
        </p:nvSpPr>
        <p:spPr>
          <a:xfrm>
            <a:off x="5622295" y="6221293"/>
            <a:ext cx="699872" cy="369332"/>
          </a:xfrm>
          <a:prstGeom prst="rect">
            <a:avLst/>
          </a:prstGeom>
          <a:noFill/>
        </p:spPr>
        <p:txBody>
          <a:bodyPr wrap="none" rtlCol="0">
            <a:spAutoFit/>
          </a:bodyPr>
          <a:lstStyle/>
          <a:p>
            <a:r>
              <a:rPr lang="en-GB" dirty="0"/>
              <a:t>Work</a:t>
            </a:r>
          </a:p>
        </p:txBody>
      </p:sp>
      <p:sp>
        <p:nvSpPr>
          <p:cNvPr id="27" name="TextBox 26">
            <a:extLst>
              <a:ext uri="{FF2B5EF4-FFF2-40B4-BE49-F238E27FC236}">
                <a16:creationId xmlns:a16="http://schemas.microsoft.com/office/drawing/2014/main" id="{A9610CA9-3E6B-2850-B359-065E286310CD}"/>
              </a:ext>
            </a:extLst>
          </p:cNvPr>
          <p:cNvSpPr txBox="1"/>
          <p:nvPr/>
        </p:nvSpPr>
        <p:spPr>
          <a:xfrm>
            <a:off x="6596530" y="6261248"/>
            <a:ext cx="1114857" cy="369332"/>
          </a:xfrm>
          <a:prstGeom prst="rect">
            <a:avLst/>
          </a:prstGeom>
          <a:noFill/>
        </p:spPr>
        <p:txBody>
          <a:bodyPr wrap="none" rtlCol="0">
            <a:spAutoFit/>
          </a:bodyPr>
          <a:lstStyle/>
          <a:p>
            <a:r>
              <a:rPr lang="en-GB" dirty="0"/>
              <a:t>Economy</a:t>
            </a:r>
          </a:p>
        </p:txBody>
      </p:sp>
      <p:sp>
        <p:nvSpPr>
          <p:cNvPr id="28" name="TextBox 27">
            <a:extLst>
              <a:ext uri="{FF2B5EF4-FFF2-40B4-BE49-F238E27FC236}">
                <a16:creationId xmlns:a16="http://schemas.microsoft.com/office/drawing/2014/main" id="{20071334-DB28-B2F0-FA86-19733A3C85F9}"/>
              </a:ext>
            </a:extLst>
          </p:cNvPr>
          <p:cNvSpPr txBox="1"/>
          <p:nvPr/>
        </p:nvSpPr>
        <p:spPr>
          <a:xfrm>
            <a:off x="7927169" y="6252992"/>
            <a:ext cx="1354858" cy="369332"/>
          </a:xfrm>
          <a:prstGeom prst="rect">
            <a:avLst/>
          </a:prstGeom>
          <a:noFill/>
        </p:spPr>
        <p:txBody>
          <a:bodyPr wrap="none" rtlCol="0">
            <a:spAutoFit/>
          </a:bodyPr>
          <a:lstStyle/>
          <a:p>
            <a:r>
              <a:rPr lang="en-GB" dirty="0"/>
              <a:t>Community</a:t>
            </a:r>
          </a:p>
        </p:txBody>
      </p:sp>
      <p:sp>
        <p:nvSpPr>
          <p:cNvPr id="29" name="TextBox 28">
            <a:extLst>
              <a:ext uri="{FF2B5EF4-FFF2-40B4-BE49-F238E27FC236}">
                <a16:creationId xmlns:a16="http://schemas.microsoft.com/office/drawing/2014/main" id="{3705FC76-7055-779E-D242-3BE7528D2E1A}"/>
              </a:ext>
            </a:extLst>
          </p:cNvPr>
          <p:cNvSpPr txBox="1"/>
          <p:nvPr/>
        </p:nvSpPr>
        <p:spPr>
          <a:xfrm>
            <a:off x="9483756" y="6282337"/>
            <a:ext cx="824265" cy="369332"/>
          </a:xfrm>
          <a:prstGeom prst="rect">
            <a:avLst/>
          </a:prstGeom>
          <a:noFill/>
        </p:spPr>
        <p:txBody>
          <a:bodyPr wrap="none" rtlCol="0">
            <a:spAutoFit/>
          </a:bodyPr>
          <a:lstStyle/>
          <a:p>
            <a:r>
              <a:rPr lang="en-GB" dirty="0"/>
              <a:t>Planet</a:t>
            </a:r>
          </a:p>
        </p:txBody>
      </p:sp>
      <p:sp>
        <p:nvSpPr>
          <p:cNvPr id="30" name="TextBox 29">
            <a:extLst>
              <a:ext uri="{FF2B5EF4-FFF2-40B4-BE49-F238E27FC236}">
                <a16:creationId xmlns:a16="http://schemas.microsoft.com/office/drawing/2014/main" id="{7D8B71C3-0EA6-C81A-29A9-44B90CA4FC00}"/>
              </a:ext>
            </a:extLst>
          </p:cNvPr>
          <p:cNvSpPr txBox="1"/>
          <p:nvPr/>
        </p:nvSpPr>
        <p:spPr>
          <a:xfrm>
            <a:off x="10555558" y="6258167"/>
            <a:ext cx="1413464" cy="369332"/>
          </a:xfrm>
          <a:prstGeom prst="rect">
            <a:avLst/>
          </a:prstGeom>
          <a:noFill/>
        </p:spPr>
        <p:txBody>
          <a:bodyPr wrap="none" rtlCol="0">
            <a:spAutoFit/>
          </a:bodyPr>
          <a:lstStyle/>
          <a:p>
            <a:r>
              <a:rPr lang="en-GB" dirty="0"/>
              <a:t>Bespoke KPI</a:t>
            </a:r>
          </a:p>
        </p:txBody>
      </p:sp>
      <p:sp>
        <p:nvSpPr>
          <p:cNvPr id="31" name="TextBox 30">
            <a:extLst>
              <a:ext uri="{FF2B5EF4-FFF2-40B4-BE49-F238E27FC236}">
                <a16:creationId xmlns:a16="http://schemas.microsoft.com/office/drawing/2014/main" id="{0E02911B-AD46-7542-5D9D-901940AC4D5E}"/>
              </a:ext>
            </a:extLst>
          </p:cNvPr>
          <p:cNvSpPr txBox="1"/>
          <p:nvPr/>
        </p:nvSpPr>
        <p:spPr>
          <a:xfrm>
            <a:off x="5137484" y="5703016"/>
            <a:ext cx="1135247" cy="461665"/>
          </a:xfrm>
          <a:prstGeom prst="rect">
            <a:avLst/>
          </a:prstGeom>
          <a:noFill/>
        </p:spPr>
        <p:txBody>
          <a:bodyPr wrap="none" rtlCol="0">
            <a:spAutoFit/>
          </a:bodyPr>
          <a:lstStyle/>
          <a:p>
            <a:r>
              <a:rPr lang="en-GB" sz="2400" b="1" dirty="0"/>
              <a:t>Theme</a:t>
            </a:r>
          </a:p>
        </p:txBody>
      </p:sp>
      <p:grpSp>
        <p:nvGrpSpPr>
          <p:cNvPr id="34" name="Group 33">
            <a:extLst>
              <a:ext uri="{FF2B5EF4-FFF2-40B4-BE49-F238E27FC236}">
                <a16:creationId xmlns:a16="http://schemas.microsoft.com/office/drawing/2014/main" id="{F9956527-2A88-B2D1-E9B7-EAB4DA20E4E9}"/>
              </a:ext>
            </a:extLst>
          </p:cNvPr>
          <p:cNvGrpSpPr/>
          <p:nvPr/>
        </p:nvGrpSpPr>
        <p:grpSpPr>
          <a:xfrm>
            <a:off x="5959113" y="411819"/>
            <a:ext cx="5613518" cy="5422370"/>
            <a:chOff x="5711381" y="284301"/>
            <a:chExt cx="6223299" cy="6011387"/>
          </a:xfrm>
        </p:grpSpPr>
        <p:sp>
          <p:nvSpPr>
            <p:cNvPr id="3" name="Hexagon 2">
              <a:extLst>
                <a:ext uri="{FF2B5EF4-FFF2-40B4-BE49-F238E27FC236}">
                  <a16:creationId xmlns:a16="http://schemas.microsoft.com/office/drawing/2014/main" id="{146652D6-AEFD-E9C1-3B17-CD86D5E253EB}"/>
                </a:ext>
              </a:extLst>
            </p:cNvPr>
            <p:cNvSpPr/>
            <p:nvPr/>
          </p:nvSpPr>
          <p:spPr>
            <a:xfrm rot="5400000">
              <a:off x="5628083" y="404692"/>
              <a:ext cx="1745673" cy="1504891"/>
            </a:xfrm>
            <a:prstGeom prst="hexagon">
              <a:avLst/>
            </a:prstGeom>
            <a:solidFill>
              <a:srgbClr val="C7427D"/>
            </a:solidFill>
            <a:ln>
              <a:solidFill>
                <a:srgbClr val="C7427D"/>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300" dirty="0">
                  <a:latin typeface="Arial Nova" panose="020B0504020202020204" pitchFamily="34" charset="0"/>
                </a:rPr>
                <a:t>NT1 – Local People employed</a:t>
              </a:r>
            </a:p>
          </p:txBody>
        </p:sp>
        <p:sp>
          <p:nvSpPr>
            <p:cNvPr id="8" name="Hexagon 7">
              <a:extLst>
                <a:ext uri="{FF2B5EF4-FFF2-40B4-BE49-F238E27FC236}">
                  <a16:creationId xmlns:a16="http://schemas.microsoft.com/office/drawing/2014/main" id="{96EBDE58-7212-17CE-2D0E-1469CE0DCDC9}"/>
                </a:ext>
              </a:extLst>
            </p:cNvPr>
            <p:cNvSpPr/>
            <p:nvPr/>
          </p:nvSpPr>
          <p:spPr>
            <a:xfrm rot="5400000">
              <a:off x="8741289" y="409349"/>
              <a:ext cx="1745673" cy="1504891"/>
            </a:xfrm>
            <a:prstGeom prst="hexagon">
              <a:avLst/>
            </a:prstGeom>
            <a:solidFill>
              <a:srgbClr val="C7427D"/>
            </a:solidFill>
            <a:ln>
              <a:solidFill>
                <a:srgbClr val="C7427D"/>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300" dirty="0">
                  <a:latin typeface="Arial Nova" panose="020B0504020202020204" pitchFamily="34" charset="0"/>
                </a:rPr>
                <a:t>NT6 – Disabled People recruited</a:t>
              </a:r>
            </a:p>
          </p:txBody>
        </p:sp>
        <p:sp>
          <p:nvSpPr>
            <p:cNvPr id="9" name="Hexagon 8">
              <a:extLst>
                <a:ext uri="{FF2B5EF4-FFF2-40B4-BE49-F238E27FC236}">
                  <a16:creationId xmlns:a16="http://schemas.microsoft.com/office/drawing/2014/main" id="{DDEB4627-C705-6A03-AAB0-272BC858DFDA}"/>
                </a:ext>
              </a:extLst>
            </p:cNvPr>
            <p:cNvSpPr/>
            <p:nvPr/>
          </p:nvSpPr>
          <p:spPr>
            <a:xfrm rot="5400000">
              <a:off x="7179548" y="405934"/>
              <a:ext cx="1745673" cy="1504891"/>
            </a:xfrm>
            <a:prstGeom prst="hexagon">
              <a:avLst/>
            </a:prstGeom>
            <a:solidFill>
              <a:srgbClr val="C7427D"/>
            </a:solidFill>
            <a:ln>
              <a:solidFill>
                <a:srgbClr val="C7427D"/>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300" dirty="0">
                  <a:latin typeface="Arial Nova" panose="020B0504020202020204" pitchFamily="34" charset="0"/>
                </a:rPr>
                <a:t>NT76 – Unemployed people recruited</a:t>
              </a:r>
            </a:p>
          </p:txBody>
        </p:sp>
        <p:sp>
          <p:nvSpPr>
            <p:cNvPr id="10" name="Hexagon 9">
              <a:extLst>
                <a:ext uri="{FF2B5EF4-FFF2-40B4-BE49-F238E27FC236}">
                  <a16:creationId xmlns:a16="http://schemas.microsoft.com/office/drawing/2014/main" id="{B808AE73-723B-2EC8-7EB5-3282DA4C9D2B}"/>
                </a:ext>
              </a:extLst>
            </p:cNvPr>
            <p:cNvSpPr/>
            <p:nvPr/>
          </p:nvSpPr>
          <p:spPr>
            <a:xfrm rot="5400000">
              <a:off x="5590990" y="3230618"/>
              <a:ext cx="1745673" cy="1504891"/>
            </a:xfrm>
            <a:prstGeom prst="hexagon">
              <a:avLst/>
            </a:prstGeom>
            <a:solidFill>
              <a:srgbClr val="C7427D"/>
            </a:solidFill>
            <a:ln>
              <a:solidFill>
                <a:srgbClr val="C7427D"/>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050" dirty="0">
                  <a:latin typeface="Arial Nova" panose="020B0504020202020204" pitchFamily="34" charset="0"/>
                </a:rPr>
                <a:t>NT80 – Upskilling existing employees with accredited training</a:t>
              </a:r>
            </a:p>
          </p:txBody>
        </p:sp>
        <p:sp>
          <p:nvSpPr>
            <p:cNvPr id="11" name="Hexagon 10">
              <a:extLst>
                <a:ext uri="{FF2B5EF4-FFF2-40B4-BE49-F238E27FC236}">
                  <a16:creationId xmlns:a16="http://schemas.microsoft.com/office/drawing/2014/main" id="{47BFC76B-FC14-4D50-3C98-A2674BC660D1}"/>
                </a:ext>
              </a:extLst>
            </p:cNvPr>
            <p:cNvSpPr/>
            <p:nvPr/>
          </p:nvSpPr>
          <p:spPr>
            <a:xfrm rot="5400000">
              <a:off x="6394316" y="1825416"/>
              <a:ext cx="1745673" cy="1504891"/>
            </a:xfrm>
            <a:prstGeom prst="hexagon">
              <a:avLst/>
            </a:prstGeom>
            <a:solidFill>
              <a:srgbClr val="C7427D"/>
            </a:solidFill>
            <a:ln>
              <a:solidFill>
                <a:srgbClr val="C7427D"/>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300" dirty="0">
                  <a:latin typeface="Arial Nova" panose="020B0504020202020204" pitchFamily="34" charset="0"/>
                </a:rPr>
                <a:t>NT9 – Accredited training for new staff</a:t>
              </a:r>
            </a:p>
          </p:txBody>
        </p:sp>
        <p:sp>
          <p:nvSpPr>
            <p:cNvPr id="12" name="Hexagon 11">
              <a:extLst>
                <a:ext uri="{FF2B5EF4-FFF2-40B4-BE49-F238E27FC236}">
                  <a16:creationId xmlns:a16="http://schemas.microsoft.com/office/drawing/2014/main" id="{D2997508-F0F6-EF1C-8DDE-083F62A43CED}"/>
                </a:ext>
              </a:extLst>
            </p:cNvPr>
            <p:cNvSpPr/>
            <p:nvPr/>
          </p:nvSpPr>
          <p:spPr>
            <a:xfrm rot="5400000">
              <a:off x="7186370" y="3248797"/>
              <a:ext cx="1745673" cy="1504891"/>
            </a:xfrm>
            <a:prstGeom prst="hexagon">
              <a:avLst/>
            </a:prstGeom>
            <a:solidFill>
              <a:srgbClr val="C7427D"/>
            </a:solidFill>
            <a:ln>
              <a:solidFill>
                <a:srgbClr val="C7427D"/>
              </a:solidFill>
            </a:ln>
          </p:spPr>
          <p:style>
            <a:lnRef idx="2">
              <a:schemeClr val="accent1">
                <a:shade val="15000"/>
              </a:schemeClr>
            </a:lnRef>
            <a:fillRef idx="1">
              <a:schemeClr val="accent1"/>
            </a:fillRef>
            <a:effectRef idx="0">
              <a:schemeClr val="accent1"/>
            </a:effectRef>
            <a:fontRef idx="minor">
              <a:schemeClr val="lt1"/>
            </a:fontRef>
          </p:style>
          <p:txBody>
            <a:bodyPr vert="vert270" wrap="square" rtlCol="0" anchor="ctr"/>
            <a:lstStyle/>
            <a:p>
              <a:pPr algn="ctr"/>
              <a:r>
                <a:rPr lang="en-US" sz="1300" dirty="0">
                  <a:latin typeface="Arial Nova" panose="020B0504020202020204" pitchFamily="34" charset="0"/>
                </a:rPr>
                <a:t>NT10 – Employment of new apprentices</a:t>
              </a:r>
            </a:p>
          </p:txBody>
        </p:sp>
        <p:sp>
          <p:nvSpPr>
            <p:cNvPr id="13" name="Hexagon 12">
              <a:extLst>
                <a:ext uri="{FF2B5EF4-FFF2-40B4-BE49-F238E27FC236}">
                  <a16:creationId xmlns:a16="http://schemas.microsoft.com/office/drawing/2014/main" id="{A472B69B-DB93-1EBA-22B8-470EC100A685}"/>
                </a:ext>
              </a:extLst>
            </p:cNvPr>
            <p:cNvSpPr/>
            <p:nvPr/>
          </p:nvSpPr>
          <p:spPr>
            <a:xfrm rot="5400000">
              <a:off x="8762980" y="3260829"/>
              <a:ext cx="1745673" cy="1504891"/>
            </a:xfrm>
            <a:prstGeom prst="hexagon">
              <a:avLst/>
            </a:prstGeom>
            <a:solidFill>
              <a:srgbClr val="C7427D"/>
            </a:solidFill>
            <a:ln>
              <a:solidFill>
                <a:srgbClr val="C7427D"/>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GB" sz="1050" dirty="0">
                  <a:latin typeface="Arial Nova" panose="020B0504020202020204" pitchFamily="34" charset="0"/>
                </a:rPr>
                <a:t>NT81 – Upskilling existing employees through apprenticeships</a:t>
              </a:r>
            </a:p>
          </p:txBody>
        </p:sp>
        <p:sp>
          <p:nvSpPr>
            <p:cNvPr id="15" name="Hexagon 14">
              <a:extLst>
                <a:ext uri="{FF2B5EF4-FFF2-40B4-BE49-F238E27FC236}">
                  <a16:creationId xmlns:a16="http://schemas.microsoft.com/office/drawing/2014/main" id="{9DC4CDB5-AC0A-10AB-FF94-5F3E55B0C496}"/>
                </a:ext>
              </a:extLst>
            </p:cNvPr>
            <p:cNvSpPr/>
            <p:nvPr/>
          </p:nvSpPr>
          <p:spPr>
            <a:xfrm rot="5400000">
              <a:off x="7963712" y="4665144"/>
              <a:ext cx="1745673" cy="1504891"/>
            </a:xfrm>
            <a:prstGeom prst="hexagon">
              <a:avLst/>
            </a:prstGeom>
            <a:solidFill>
              <a:srgbClr val="82B04F"/>
            </a:solidFill>
            <a:ln>
              <a:solidFill>
                <a:srgbClr val="82B04F"/>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300">
                  <a:latin typeface="Arial Nova" panose="020B0504020202020204" pitchFamily="34" charset="0"/>
                </a:rPr>
                <a:t>NT29 – Volunteering in the local community</a:t>
              </a:r>
            </a:p>
          </p:txBody>
        </p:sp>
        <p:sp>
          <p:nvSpPr>
            <p:cNvPr id="16" name="Hexagon 15">
              <a:extLst>
                <a:ext uri="{FF2B5EF4-FFF2-40B4-BE49-F238E27FC236}">
                  <a16:creationId xmlns:a16="http://schemas.microsoft.com/office/drawing/2014/main" id="{CFDCC5F7-D786-AE30-F826-D4012511509C}"/>
                </a:ext>
              </a:extLst>
            </p:cNvPr>
            <p:cNvSpPr/>
            <p:nvPr/>
          </p:nvSpPr>
          <p:spPr>
            <a:xfrm rot="5400000">
              <a:off x="6384963" y="4658374"/>
              <a:ext cx="1745673" cy="1504891"/>
            </a:xfrm>
            <a:prstGeom prst="hexagon">
              <a:avLst/>
            </a:prstGeom>
            <a:solidFill>
              <a:srgbClr val="82B04F"/>
            </a:solidFill>
            <a:ln>
              <a:solidFill>
                <a:srgbClr val="82B04F"/>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300" dirty="0">
                  <a:latin typeface="Arial Nova" panose="020B0504020202020204" pitchFamily="34" charset="0"/>
                </a:rPr>
                <a:t>NT52 – Initiatives to promote resilient communities</a:t>
              </a:r>
            </a:p>
          </p:txBody>
        </p:sp>
        <p:sp>
          <p:nvSpPr>
            <p:cNvPr id="17" name="Hexagon 16">
              <a:extLst>
                <a:ext uri="{FF2B5EF4-FFF2-40B4-BE49-F238E27FC236}">
                  <a16:creationId xmlns:a16="http://schemas.microsoft.com/office/drawing/2014/main" id="{B3D6416C-A84E-25F3-6F9B-AA49C48C86B9}"/>
                </a:ext>
              </a:extLst>
            </p:cNvPr>
            <p:cNvSpPr/>
            <p:nvPr/>
          </p:nvSpPr>
          <p:spPr>
            <a:xfrm rot="5400000">
              <a:off x="9529758" y="4670406"/>
              <a:ext cx="1745673" cy="1504891"/>
            </a:xfrm>
            <a:prstGeom prst="hexagon">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GB" sz="1300" dirty="0">
                  <a:latin typeface="Arial Nova" panose="020B0504020202020204" pitchFamily="34" charset="0"/>
                </a:rPr>
                <a:t>NT53 – Initiatives to protect the environment</a:t>
              </a:r>
            </a:p>
          </p:txBody>
        </p:sp>
        <p:sp>
          <p:nvSpPr>
            <p:cNvPr id="18" name="Hexagon 17">
              <a:extLst>
                <a:ext uri="{FF2B5EF4-FFF2-40B4-BE49-F238E27FC236}">
                  <a16:creationId xmlns:a16="http://schemas.microsoft.com/office/drawing/2014/main" id="{DD44002C-2C38-A1C8-94DD-FDA408EC30B5}"/>
                </a:ext>
              </a:extLst>
            </p:cNvPr>
            <p:cNvSpPr/>
            <p:nvPr/>
          </p:nvSpPr>
          <p:spPr>
            <a:xfrm rot="5400000">
              <a:off x="10290926" y="405934"/>
              <a:ext cx="1745673" cy="1504891"/>
            </a:xfrm>
            <a:prstGeom prst="hexagon">
              <a:avLst/>
            </a:prstGeom>
            <a:solidFill>
              <a:srgbClr val="007366"/>
            </a:solidFill>
            <a:ln>
              <a:solidFill>
                <a:srgbClr val="007366"/>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300">
                  <a:latin typeface="Arial Nova" panose="020B0504020202020204" pitchFamily="34" charset="0"/>
                </a:rPr>
                <a:t>MW of renewable energy generation</a:t>
              </a:r>
            </a:p>
          </p:txBody>
        </p:sp>
        <p:sp>
          <p:nvSpPr>
            <p:cNvPr id="19" name="Hexagon 18">
              <a:extLst>
                <a:ext uri="{FF2B5EF4-FFF2-40B4-BE49-F238E27FC236}">
                  <a16:creationId xmlns:a16="http://schemas.microsoft.com/office/drawing/2014/main" id="{52BFA043-E54E-5B9E-818F-6B1DDD06AB8D}"/>
                </a:ext>
              </a:extLst>
            </p:cNvPr>
            <p:cNvSpPr/>
            <p:nvPr/>
          </p:nvSpPr>
          <p:spPr>
            <a:xfrm rot="5400000">
              <a:off x="9529758" y="1830958"/>
              <a:ext cx="1745673" cy="1504891"/>
            </a:xfrm>
            <a:prstGeom prst="hexagon">
              <a:avLst/>
            </a:prstGeom>
            <a:solidFill>
              <a:srgbClr val="007366"/>
            </a:solidFill>
            <a:ln>
              <a:solidFill>
                <a:srgbClr val="007366"/>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GB" sz="1300" dirty="0">
                  <a:latin typeface="Arial Nova" panose="020B0504020202020204" pitchFamily="34" charset="0"/>
                </a:rPr>
                <a:t>kWh saving through energy advice</a:t>
              </a:r>
            </a:p>
          </p:txBody>
        </p:sp>
        <p:sp>
          <p:nvSpPr>
            <p:cNvPr id="20" name="Hexagon 19">
              <a:extLst>
                <a:ext uri="{FF2B5EF4-FFF2-40B4-BE49-F238E27FC236}">
                  <a16:creationId xmlns:a16="http://schemas.microsoft.com/office/drawing/2014/main" id="{4B4CFD70-0DFE-D274-331E-1C8D0D50F40F}"/>
                </a:ext>
              </a:extLst>
            </p:cNvPr>
            <p:cNvSpPr/>
            <p:nvPr/>
          </p:nvSpPr>
          <p:spPr>
            <a:xfrm rot="5400000">
              <a:off x="10309398" y="3264588"/>
              <a:ext cx="1745673" cy="1504891"/>
            </a:xfrm>
            <a:prstGeom prst="hexagon">
              <a:avLst/>
            </a:prstGeom>
            <a:solidFill>
              <a:srgbClr val="007366"/>
            </a:solidFill>
            <a:ln>
              <a:solidFill>
                <a:srgbClr val="007366"/>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GB" sz="1300" dirty="0">
                  <a:latin typeface="Arial Nova" panose="020B0504020202020204" pitchFamily="34" charset="0"/>
                </a:rPr>
                <a:t>kWh saved through retrofit projects</a:t>
              </a:r>
            </a:p>
          </p:txBody>
        </p:sp>
        <p:sp>
          <p:nvSpPr>
            <p:cNvPr id="33" name="Hexagon 32">
              <a:extLst>
                <a:ext uri="{FF2B5EF4-FFF2-40B4-BE49-F238E27FC236}">
                  <a16:creationId xmlns:a16="http://schemas.microsoft.com/office/drawing/2014/main" id="{E367E0B7-02F9-63BB-34BF-ED25A91C1427}"/>
                </a:ext>
              </a:extLst>
            </p:cNvPr>
            <p:cNvSpPr/>
            <p:nvPr/>
          </p:nvSpPr>
          <p:spPr>
            <a:xfrm rot="5400000">
              <a:off x="7977819" y="1822281"/>
              <a:ext cx="1745673" cy="1504891"/>
            </a:xfrm>
            <a:prstGeom prst="hexagon">
              <a:avLst/>
            </a:prstGeom>
            <a:solidFill>
              <a:schemeClr val="tx1">
                <a:lumMod val="85000"/>
                <a:lumOff val="15000"/>
              </a:schemeClr>
            </a:solidFill>
            <a:ln>
              <a:solidFill>
                <a:srgbClr val="C7427D"/>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300" dirty="0">
                  <a:latin typeface="Arial Nova" panose="020B0504020202020204" pitchFamily="34" charset="0"/>
                </a:rPr>
                <a:t>Selected TOMs</a:t>
              </a:r>
            </a:p>
          </p:txBody>
        </p:sp>
      </p:grpSp>
    </p:spTree>
    <p:extLst>
      <p:ext uri="{BB962C8B-B14F-4D97-AF65-F5344CB8AC3E}">
        <p14:creationId xmlns:p14="http://schemas.microsoft.com/office/powerpoint/2010/main" val="1658583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D19E8-7D9A-4764-4EE1-A4B1E9F8AE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AED0A1-F9A4-BF27-EEF5-CF65CEC1BA3F}"/>
              </a:ext>
            </a:extLst>
          </p:cNvPr>
          <p:cNvSpPr>
            <a:spLocks noGrp="1"/>
          </p:cNvSpPr>
          <p:nvPr>
            <p:ph type="title"/>
          </p:nvPr>
        </p:nvSpPr>
        <p:spPr>
          <a:xfrm>
            <a:off x="367708" y="873318"/>
            <a:ext cx="5515734" cy="592286"/>
          </a:xfrm>
        </p:spPr>
        <p:txBody>
          <a:bodyPr>
            <a:normAutofit fontScale="90000"/>
          </a:bodyPr>
          <a:lstStyle/>
          <a:p>
            <a:r>
              <a:rPr lang="en-GB" sz="3600" b="1">
                <a:solidFill>
                  <a:srgbClr val="FFFFFF"/>
                </a:solidFill>
                <a:effectLst/>
                <a:latin typeface="Arial Nova"/>
              </a:rPr>
              <a:t>Community Energy People</a:t>
            </a:r>
            <a:endParaRPr lang="en-US">
              <a:latin typeface="Arial Nova" panose="020B0504020202020204" pitchFamily="34" charset="0"/>
            </a:endParaRPr>
          </a:p>
        </p:txBody>
      </p:sp>
      <p:sp>
        <p:nvSpPr>
          <p:cNvPr id="5" name="Freeform 4">
            <a:extLst>
              <a:ext uri="{FF2B5EF4-FFF2-40B4-BE49-F238E27FC236}">
                <a16:creationId xmlns:a16="http://schemas.microsoft.com/office/drawing/2014/main" id="{804B42B9-9762-7514-8436-D9AC84BF70A1}"/>
              </a:ext>
            </a:extLst>
          </p:cNvPr>
          <p:cNvSpPr/>
          <p:nvPr/>
        </p:nvSpPr>
        <p:spPr>
          <a:xfrm>
            <a:off x="5349666" y="-158"/>
            <a:ext cx="6842333" cy="6858158"/>
          </a:xfrm>
          <a:custGeom>
            <a:avLst/>
            <a:gdLst>
              <a:gd name="connsiteX0" fmla="*/ 1536192 w 7242048"/>
              <a:gd name="connsiteY0" fmla="*/ 0 h 6949440"/>
              <a:gd name="connsiteX1" fmla="*/ 7242048 w 7242048"/>
              <a:gd name="connsiteY1" fmla="*/ 0 h 6949440"/>
              <a:gd name="connsiteX2" fmla="*/ 7242048 w 7242048"/>
              <a:gd name="connsiteY2" fmla="*/ 6949440 h 6949440"/>
              <a:gd name="connsiteX3" fmla="*/ 0 w 7242048"/>
              <a:gd name="connsiteY3" fmla="*/ 6949440 h 6949440"/>
              <a:gd name="connsiteX4" fmla="*/ 1536192 w 7242048"/>
              <a:gd name="connsiteY4" fmla="*/ 0 h 6949440"/>
              <a:gd name="connsiteX0" fmla="*/ 909131 w 7242048"/>
              <a:gd name="connsiteY0" fmla="*/ 17160 h 6949440"/>
              <a:gd name="connsiteX1" fmla="*/ 7242048 w 7242048"/>
              <a:gd name="connsiteY1" fmla="*/ 0 h 6949440"/>
              <a:gd name="connsiteX2" fmla="*/ 7242048 w 7242048"/>
              <a:gd name="connsiteY2" fmla="*/ 6949440 h 6949440"/>
              <a:gd name="connsiteX3" fmla="*/ 0 w 7242048"/>
              <a:gd name="connsiteY3" fmla="*/ 6949440 h 6949440"/>
              <a:gd name="connsiteX4" fmla="*/ 909131 w 7242048"/>
              <a:gd name="connsiteY4" fmla="*/ 17160 h 6949440"/>
              <a:gd name="connsiteX0" fmla="*/ 763731 w 7242048"/>
              <a:gd name="connsiteY0" fmla="*/ 25820 h 6949440"/>
              <a:gd name="connsiteX1" fmla="*/ 7242048 w 7242048"/>
              <a:gd name="connsiteY1" fmla="*/ 0 h 6949440"/>
              <a:gd name="connsiteX2" fmla="*/ 7242048 w 7242048"/>
              <a:gd name="connsiteY2" fmla="*/ 6949440 h 6949440"/>
              <a:gd name="connsiteX3" fmla="*/ 0 w 7242048"/>
              <a:gd name="connsiteY3" fmla="*/ 6949440 h 6949440"/>
              <a:gd name="connsiteX4" fmla="*/ 763731 w 7242048"/>
              <a:gd name="connsiteY4" fmla="*/ 25820 h 6949440"/>
              <a:gd name="connsiteX0" fmla="*/ 729519 w 7242048"/>
              <a:gd name="connsiteY0" fmla="*/ 8500 h 6949440"/>
              <a:gd name="connsiteX1" fmla="*/ 7242048 w 7242048"/>
              <a:gd name="connsiteY1" fmla="*/ 0 h 6949440"/>
              <a:gd name="connsiteX2" fmla="*/ 7242048 w 7242048"/>
              <a:gd name="connsiteY2" fmla="*/ 6949440 h 6949440"/>
              <a:gd name="connsiteX3" fmla="*/ 0 w 7242048"/>
              <a:gd name="connsiteY3" fmla="*/ 6949440 h 6949440"/>
              <a:gd name="connsiteX4" fmla="*/ 729519 w 7242048"/>
              <a:gd name="connsiteY4" fmla="*/ 8500 h 6949440"/>
              <a:gd name="connsiteX0" fmla="*/ 712414 w 7242048"/>
              <a:gd name="connsiteY0" fmla="*/ 0 h 6949600"/>
              <a:gd name="connsiteX1" fmla="*/ 7242048 w 7242048"/>
              <a:gd name="connsiteY1" fmla="*/ 160 h 6949600"/>
              <a:gd name="connsiteX2" fmla="*/ 7242048 w 7242048"/>
              <a:gd name="connsiteY2" fmla="*/ 6949600 h 6949600"/>
              <a:gd name="connsiteX3" fmla="*/ 0 w 7242048"/>
              <a:gd name="connsiteY3" fmla="*/ 6949600 h 6949600"/>
              <a:gd name="connsiteX4" fmla="*/ 712414 w 7242048"/>
              <a:gd name="connsiteY4" fmla="*/ 0 h 694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2048" h="6949600">
                <a:moveTo>
                  <a:pt x="712414" y="0"/>
                </a:moveTo>
                <a:lnTo>
                  <a:pt x="7242048" y="160"/>
                </a:lnTo>
                <a:lnTo>
                  <a:pt x="7242048" y="6949600"/>
                </a:lnTo>
                <a:lnTo>
                  <a:pt x="0" y="6949600"/>
                </a:lnTo>
                <a:lnTo>
                  <a:pt x="712414"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11E423BF-583C-8363-6276-2D42C6EFE4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876" y="5947351"/>
            <a:ext cx="2035279" cy="451363"/>
          </a:xfrm>
          <a:prstGeom prst="rect">
            <a:avLst/>
          </a:prstGeom>
        </p:spPr>
      </p:pic>
      <p:sp>
        <p:nvSpPr>
          <p:cNvPr id="55" name="Content Placeholder 54">
            <a:extLst>
              <a:ext uri="{FF2B5EF4-FFF2-40B4-BE49-F238E27FC236}">
                <a16:creationId xmlns:a16="http://schemas.microsoft.com/office/drawing/2014/main" id="{6A4D5CDB-4E4F-1889-9F41-6E10208AC96E}"/>
              </a:ext>
            </a:extLst>
          </p:cNvPr>
          <p:cNvSpPr>
            <a:spLocks noGrp="1"/>
          </p:cNvSpPr>
          <p:nvPr>
            <p:ph idx="1"/>
          </p:nvPr>
        </p:nvSpPr>
        <p:spPr>
          <a:xfrm>
            <a:off x="371189" y="1988654"/>
            <a:ext cx="4976761" cy="4466047"/>
          </a:xfrm>
        </p:spPr>
        <p:txBody>
          <a:bodyPr vert="horz" lIns="91440" tIns="45720" rIns="91440" bIns="45720" rtlCol="0" anchor="t">
            <a:normAutofit/>
          </a:bodyPr>
          <a:lstStyle/>
          <a:p>
            <a:pPr marL="0" indent="0">
              <a:lnSpc>
                <a:spcPct val="100000"/>
              </a:lnSpc>
              <a:spcBef>
                <a:spcPts val="0"/>
              </a:spcBef>
              <a:spcAft>
                <a:spcPts val="1200"/>
              </a:spcAft>
              <a:buNone/>
            </a:pPr>
            <a:r>
              <a:rPr lang="en-GB" sz="1800" b="1">
                <a:latin typeface="Arial Nova Light"/>
                <a:ea typeface="Calibri"/>
                <a:cs typeface="Calibri"/>
              </a:rPr>
              <a:t>Bringing people power to community energy!</a:t>
            </a:r>
          </a:p>
          <a:p>
            <a:pPr marL="0" indent="0">
              <a:lnSpc>
                <a:spcPct val="100000"/>
              </a:lnSpc>
              <a:spcBef>
                <a:spcPts val="0"/>
              </a:spcBef>
              <a:spcAft>
                <a:spcPts val="1200"/>
              </a:spcAft>
              <a:buNone/>
            </a:pPr>
            <a:r>
              <a:rPr lang="en-GB" sz="1800">
                <a:latin typeface="Arial Nova Light"/>
                <a:ea typeface="Calibri"/>
                <a:cs typeface="Calibri"/>
              </a:rPr>
              <a:t>Aims:</a:t>
            </a:r>
          </a:p>
          <a:p>
            <a:pPr>
              <a:lnSpc>
                <a:spcPct val="100000"/>
              </a:lnSpc>
              <a:spcBef>
                <a:spcPts val="0"/>
              </a:spcBef>
              <a:spcAft>
                <a:spcPts val="1200"/>
              </a:spcAft>
            </a:pPr>
            <a:r>
              <a:rPr lang="en-GB" sz="1800">
                <a:latin typeface="Arial Nova Light"/>
                <a:ea typeface="Calibri"/>
                <a:cs typeface="Calibri"/>
              </a:rPr>
              <a:t>Grow the capacity of CE groups by supporting them to employ staff for the first time</a:t>
            </a:r>
          </a:p>
          <a:p>
            <a:pPr>
              <a:lnSpc>
                <a:spcPct val="100000"/>
              </a:lnSpc>
              <a:spcBef>
                <a:spcPts val="0"/>
              </a:spcBef>
              <a:spcAft>
                <a:spcPts val="1200"/>
              </a:spcAft>
            </a:pPr>
            <a:r>
              <a:rPr lang="en-GB" sz="1800">
                <a:latin typeface="Arial Nova Light"/>
                <a:ea typeface="Calibri"/>
                <a:cs typeface="Calibri"/>
              </a:rPr>
              <a:t>Address the desperate need for core funding</a:t>
            </a:r>
          </a:p>
          <a:p>
            <a:pPr>
              <a:lnSpc>
                <a:spcPct val="100000"/>
              </a:lnSpc>
              <a:spcBef>
                <a:spcPts val="0"/>
              </a:spcBef>
              <a:spcAft>
                <a:spcPts val="1200"/>
              </a:spcAft>
            </a:pPr>
            <a:r>
              <a:rPr lang="en-GB" sz="1800">
                <a:latin typeface="Arial Nova Light"/>
                <a:ea typeface="Calibri"/>
                <a:cs typeface="Calibri"/>
              </a:rPr>
              <a:t>Create local opportunities for people to get involved with the energy sector through employment and volunteering </a:t>
            </a:r>
          </a:p>
          <a:p>
            <a:pPr>
              <a:lnSpc>
                <a:spcPct val="100000"/>
              </a:lnSpc>
              <a:spcBef>
                <a:spcPts val="0"/>
              </a:spcBef>
              <a:spcAft>
                <a:spcPts val="1200"/>
              </a:spcAft>
            </a:pPr>
            <a:r>
              <a:rPr lang="en-GB" sz="1800">
                <a:latin typeface="Arial Nova Light"/>
                <a:ea typeface="Calibri"/>
                <a:cs typeface="Calibri"/>
              </a:rPr>
              <a:t>Promote diversity and inclusion in the sector</a:t>
            </a:r>
          </a:p>
          <a:p>
            <a:pPr>
              <a:lnSpc>
                <a:spcPct val="100000"/>
              </a:lnSpc>
              <a:spcBef>
                <a:spcPts val="0"/>
              </a:spcBef>
              <a:spcAft>
                <a:spcPts val="1200"/>
              </a:spcAft>
            </a:pPr>
            <a:endParaRPr lang="en-US" sz="1800">
              <a:latin typeface="Arial Nova Light"/>
              <a:ea typeface="Calibri"/>
              <a:cs typeface="Calibri"/>
            </a:endParaRPr>
          </a:p>
        </p:txBody>
      </p:sp>
      <p:pic>
        <p:nvPicPr>
          <p:cNvPr id="8" name="Graphic 7">
            <a:extLst>
              <a:ext uri="{FF2B5EF4-FFF2-40B4-BE49-F238E27FC236}">
                <a16:creationId xmlns:a16="http://schemas.microsoft.com/office/drawing/2014/main" id="{17D1DEEB-13AA-F2FC-DB25-C3EFA9BB99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06637" y="-158"/>
            <a:ext cx="6858000" cy="6858000"/>
          </a:xfrm>
          <a:prstGeom prst="rect">
            <a:avLst/>
          </a:prstGeom>
        </p:spPr>
      </p:pic>
    </p:spTree>
    <p:extLst>
      <p:ext uri="{BB962C8B-B14F-4D97-AF65-F5344CB8AC3E}">
        <p14:creationId xmlns:p14="http://schemas.microsoft.com/office/powerpoint/2010/main" val="1437411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99B803-AC2E-A660-092C-AE19746196B9}"/>
              </a:ext>
            </a:extLst>
          </p:cNvPr>
          <p:cNvPicPr>
            <a:picLocks noChangeAspect="1"/>
          </p:cNvPicPr>
          <p:nvPr/>
        </p:nvPicPr>
        <p:blipFill>
          <a:blip r:embed="rId2"/>
          <a:stretch>
            <a:fillRect/>
          </a:stretch>
        </p:blipFill>
        <p:spPr>
          <a:xfrm>
            <a:off x="2840789" y="0"/>
            <a:ext cx="6510421" cy="6858000"/>
          </a:xfrm>
          <a:prstGeom prst="rect">
            <a:avLst/>
          </a:prstGeom>
        </p:spPr>
      </p:pic>
      <p:sp>
        <p:nvSpPr>
          <p:cNvPr id="7" name="Rectangle 6">
            <a:extLst>
              <a:ext uri="{FF2B5EF4-FFF2-40B4-BE49-F238E27FC236}">
                <a16:creationId xmlns:a16="http://schemas.microsoft.com/office/drawing/2014/main" id="{BBAA4765-90EC-0F36-5505-7FC1F914F3F3}"/>
              </a:ext>
            </a:extLst>
          </p:cNvPr>
          <p:cNvSpPr/>
          <p:nvPr/>
        </p:nvSpPr>
        <p:spPr>
          <a:xfrm>
            <a:off x="4066673" y="132349"/>
            <a:ext cx="1167064" cy="288758"/>
          </a:xfrm>
          <a:prstGeom prst="rect">
            <a:avLst/>
          </a:prstGeom>
          <a:solidFill>
            <a:srgbClr val="81AF50"/>
          </a:solidFill>
          <a:ln>
            <a:solidFill>
              <a:srgbClr val="81AF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Staff</a:t>
            </a:r>
          </a:p>
        </p:txBody>
      </p:sp>
      <p:sp>
        <p:nvSpPr>
          <p:cNvPr id="8" name="Rectangle 7">
            <a:extLst>
              <a:ext uri="{FF2B5EF4-FFF2-40B4-BE49-F238E27FC236}">
                <a16:creationId xmlns:a16="http://schemas.microsoft.com/office/drawing/2014/main" id="{52157D26-5635-B6C9-2092-C067A9767E9F}"/>
              </a:ext>
            </a:extLst>
          </p:cNvPr>
          <p:cNvSpPr/>
          <p:nvPr/>
        </p:nvSpPr>
        <p:spPr>
          <a:xfrm>
            <a:off x="5791200" y="132349"/>
            <a:ext cx="2654967" cy="288758"/>
          </a:xfrm>
          <a:prstGeom prst="rect">
            <a:avLst/>
          </a:prstGeom>
          <a:solidFill>
            <a:srgbClr val="81AF50"/>
          </a:solidFill>
          <a:ln>
            <a:solidFill>
              <a:srgbClr val="81AF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Volunteers</a:t>
            </a:r>
          </a:p>
        </p:txBody>
      </p:sp>
    </p:spTree>
    <p:extLst>
      <p:ext uri="{BB962C8B-B14F-4D97-AF65-F5344CB8AC3E}">
        <p14:creationId xmlns:p14="http://schemas.microsoft.com/office/powerpoint/2010/main" val="977470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AAF29-63F4-7D72-52D1-4AEAFDDE0307}"/>
              </a:ext>
            </a:extLst>
          </p:cNvPr>
          <p:cNvSpPr>
            <a:spLocks noGrp="1"/>
          </p:cNvSpPr>
          <p:nvPr>
            <p:ph type="title"/>
          </p:nvPr>
        </p:nvSpPr>
        <p:spPr>
          <a:xfrm>
            <a:off x="7059673" y="450683"/>
            <a:ext cx="5664200" cy="501726"/>
          </a:xfrm>
        </p:spPr>
        <p:txBody>
          <a:bodyPr>
            <a:normAutofit fontScale="90000"/>
          </a:bodyPr>
          <a:lstStyle/>
          <a:p>
            <a:r>
              <a:rPr lang="en-GB" sz="3600" b="1">
                <a:solidFill>
                  <a:srgbClr val="FFFFFF"/>
                </a:solidFill>
                <a:effectLst/>
                <a:latin typeface="Arial Nova" panose="020B0504020202020204" pitchFamily="34" charset="0"/>
              </a:rPr>
              <a:t>Powering Up</a:t>
            </a:r>
            <a:endParaRPr lang="en-US">
              <a:latin typeface="Arial Nova" panose="020B0504020202020204" pitchFamily="34" charset="0"/>
            </a:endParaRPr>
          </a:p>
        </p:txBody>
      </p:sp>
      <p:sp>
        <p:nvSpPr>
          <p:cNvPr id="3" name="Content Placeholder 2">
            <a:extLst>
              <a:ext uri="{FF2B5EF4-FFF2-40B4-BE49-F238E27FC236}">
                <a16:creationId xmlns:a16="http://schemas.microsoft.com/office/drawing/2014/main" id="{4933696E-99F6-D419-B98A-ED927AC9C28D}"/>
              </a:ext>
            </a:extLst>
          </p:cNvPr>
          <p:cNvSpPr>
            <a:spLocks noGrp="1"/>
          </p:cNvSpPr>
          <p:nvPr>
            <p:ph idx="1"/>
          </p:nvPr>
        </p:nvSpPr>
        <p:spPr>
          <a:xfrm>
            <a:off x="7059673" y="1059747"/>
            <a:ext cx="4906473" cy="4189942"/>
          </a:xfrm>
        </p:spPr>
        <p:txBody>
          <a:bodyPr>
            <a:noAutofit/>
          </a:bodyPr>
          <a:lstStyle/>
          <a:p>
            <a:pPr marL="0" indent="0">
              <a:buNone/>
            </a:pPr>
            <a:r>
              <a:rPr lang="en-GB" sz="2000">
                <a:effectLst/>
                <a:latin typeface="Arial Nova Light" panose="020B0304020202020204" pitchFamily="34" charset="0"/>
              </a:rPr>
              <a:t>We support community groups and local authorities to develop feasible locally owned renewable energy projects. We support community engagement, planning, funding and development. </a:t>
            </a:r>
          </a:p>
          <a:p>
            <a:pPr marL="0" indent="0">
              <a:buNone/>
            </a:pPr>
            <a:r>
              <a:rPr lang="en-GB" sz="2000">
                <a:effectLst/>
                <a:latin typeface="Arial Nova Light" panose="020B0304020202020204" pitchFamily="34" charset="0"/>
              </a:rPr>
              <a:t>Shared ownership model of renewable energy between developers and local communities is fast becoming a reality. We bring together communities and commercial wind, solar and battery developers to jointly develop and finance projects. Communities get a share of renewables in their back yard; developers get to unlock complex projects.</a:t>
            </a:r>
          </a:p>
        </p:txBody>
      </p:sp>
      <p:sp>
        <p:nvSpPr>
          <p:cNvPr id="6" name="Freeform 5">
            <a:extLst>
              <a:ext uri="{FF2B5EF4-FFF2-40B4-BE49-F238E27FC236}">
                <a16:creationId xmlns:a16="http://schemas.microsoft.com/office/drawing/2014/main" id="{C6812199-4135-39FF-326E-0048DA526BB7}"/>
              </a:ext>
            </a:extLst>
          </p:cNvPr>
          <p:cNvSpPr/>
          <p:nvPr/>
        </p:nvSpPr>
        <p:spPr>
          <a:xfrm>
            <a:off x="0" y="0"/>
            <a:ext cx="6853727" cy="6868800"/>
          </a:xfrm>
          <a:custGeom>
            <a:avLst/>
            <a:gdLst>
              <a:gd name="connsiteX0" fmla="*/ 0 w 6853727"/>
              <a:gd name="connsiteY0" fmla="*/ 0 h 6870819"/>
              <a:gd name="connsiteX1" fmla="*/ 6187155 w 6853727"/>
              <a:gd name="connsiteY1" fmla="*/ 0 h 6870819"/>
              <a:gd name="connsiteX2" fmla="*/ 6853727 w 6853727"/>
              <a:gd name="connsiteY2" fmla="*/ 6870819 h 6870819"/>
              <a:gd name="connsiteX3" fmla="*/ 0 w 6853727"/>
              <a:gd name="connsiteY3" fmla="*/ 6870819 h 6870819"/>
              <a:gd name="connsiteX4" fmla="*/ 0 w 6853727"/>
              <a:gd name="connsiteY4" fmla="*/ 0 h 6870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3727" h="6870819">
                <a:moveTo>
                  <a:pt x="0" y="0"/>
                </a:moveTo>
                <a:lnTo>
                  <a:pt x="6187155" y="0"/>
                </a:lnTo>
                <a:lnTo>
                  <a:pt x="6853727" y="6870819"/>
                </a:lnTo>
                <a:lnTo>
                  <a:pt x="0" y="6870819"/>
                </a:lnTo>
                <a:lnTo>
                  <a:pt x="0" y="0"/>
                </a:lnTo>
                <a:close/>
              </a:path>
            </a:pathLst>
          </a:custGeom>
          <a:blipFill dpi="0" rotWithShape="1">
            <a:blip r:embed="rId2"/>
            <a:srcRect/>
            <a:stretch>
              <a:fillRect l="-24000" t="-1000" r="-2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logo&#10;&#10;Description automatically generated">
            <a:extLst>
              <a:ext uri="{FF2B5EF4-FFF2-40B4-BE49-F238E27FC236}">
                <a16:creationId xmlns:a16="http://schemas.microsoft.com/office/drawing/2014/main" id="{0BE8A391-CB4B-EF01-0880-78F0ADF7C6C8}"/>
              </a:ext>
            </a:extLst>
          </p:cNvPr>
          <p:cNvPicPr>
            <a:picLocks noChangeAspect="1"/>
          </p:cNvPicPr>
          <p:nvPr/>
        </p:nvPicPr>
        <p:blipFill>
          <a:blip r:embed="rId3"/>
          <a:stretch>
            <a:fillRect/>
          </a:stretch>
        </p:blipFill>
        <p:spPr>
          <a:xfrm>
            <a:off x="9494520" y="6063605"/>
            <a:ext cx="2180590" cy="398785"/>
          </a:xfrm>
          <a:prstGeom prst="rect">
            <a:avLst/>
          </a:prstGeom>
        </p:spPr>
      </p:pic>
    </p:spTree>
    <p:extLst>
      <p:ext uri="{BB962C8B-B14F-4D97-AF65-F5344CB8AC3E}">
        <p14:creationId xmlns:p14="http://schemas.microsoft.com/office/powerpoint/2010/main" val="1966094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7C6E6"/>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A2BF29A-36FF-CD79-75D9-D5DC54626EC8}"/>
              </a:ext>
            </a:extLst>
          </p:cNvPr>
          <p:cNvSpPr/>
          <p:nvPr/>
        </p:nvSpPr>
        <p:spPr>
          <a:xfrm flipV="1">
            <a:off x="0" y="1"/>
            <a:ext cx="6522720" cy="6857999"/>
          </a:xfrm>
          <a:custGeom>
            <a:avLst/>
            <a:gdLst>
              <a:gd name="connsiteX0" fmla="*/ 0 w 6853727"/>
              <a:gd name="connsiteY0" fmla="*/ 0 h 6870819"/>
              <a:gd name="connsiteX1" fmla="*/ 6187155 w 6853727"/>
              <a:gd name="connsiteY1" fmla="*/ 0 h 6870819"/>
              <a:gd name="connsiteX2" fmla="*/ 6853727 w 6853727"/>
              <a:gd name="connsiteY2" fmla="*/ 6870819 h 6870819"/>
              <a:gd name="connsiteX3" fmla="*/ 0 w 6853727"/>
              <a:gd name="connsiteY3" fmla="*/ 6870819 h 6870819"/>
              <a:gd name="connsiteX4" fmla="*/ 0 w 6853727"/>
              <a:gd name="connsiteY4" fmla="*/ 0 h 6870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3727" h="6870819">
                <a:moveTo>
                  <a:pt x="0" y="0"/>
                </a:moveTo>
                <a:lnTo>
                  <a:pt x="6187155" y="0"/>
                </a:lnTo>
                <a:lnTo>
                  <a:pt x="6853727" y="6870819"/>
                </a:lnTo>
                <a:lnTo>
                  <a:pt x="0" y="6870819"/>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4D673F-278D-6C90-7716-7A0F9CD38115}"/>
              </a:ext>
            </a:extLst>
          </p:cNvPr>
          <p:cNvSpPr>
            <a:spLocks noGrp="1"/>
          </p:cNvSpPr>
          <p:nvPr>
            <p:ph type="title" idx="4294967295"/>
          </p:nvPr>
        </p:nvSpPr>
        <p:spPr>
          <a:xfrm>
            <a:off x="362743" y="415528"/>
            <a:ext cx="11466513" cy="1031875"/>
          </a:xfrm>
        </p:spPr>
        <p:txBody>
          <a:bodyPr>
            <a:noAutofit/>
          </a:bodyPr>
          <a:lstStyle/>
          <a:p>
            <a:pPr>
              <a:lnSpc>
                <a:spcPct val="100000"/>
              </a:lnSpc>
            </a:pPr>
            <a:r>
              <a:rPr lang="en-GB" sz="3200" b="1">
                <a:solidFill>
                  <a:srgbClr val="91366B"/>
                </a:solidFill>
                <a:latin typeface="Arial Nova"/>
              </a:rPr>
              <a:t>Parish level plans </a:t>
            </a:r>
            <a:br>
              <a:rPr lang="en-GB" sz="3200" b="1">
                <a:latin typeface="Arial Nova" panose="020B0504020202020204" pitchFamily="34" charset="0"/>
              </a:rPr>
            </a:br>
            <a:r>
              <a:rPr lang="en-GB" sz="3200" b="1" err="1">
                <a:solidFill>
                  <a:srgbClr val="91366B"/>
                </a:solidFill>
                <a:latin typeface="Arial Nova"/>
              </a:rPr>
              <a:t>CommuniHeat</a:t>
            </a:r>
            <a:r>
              <a:rPr lang="en-GB" sz="3200" b="1">
                <a:solidFill>
                  <a:srgbClr val="91366B"/>
                </a:solidFill>
                <a:latin typeface="Arial Nova"/>
              </a:rPr>
              <a:t> </a:t>
            </a:r>
            <a:br>
              <a:rPr lang="en-GB" sz="3200" b="1">
                <a:latin typeface="Arial Nova" panose="020B0504020202020204" pitchFamily="34" charset="0"/>
              </a:rPr>
            </a:br>
            <a:endParaRPr lang="en-GB" sz="3200">
              <a:latin typeface="Arial Nova Light" panose="020B0304020202020204" pitchFamily="34" charset="0"/>
            </a:endParaRPr>
          </a:p>
        </p:txBody>
      </p:sp>
      <p:grpSp>
        <p:nvGrpSpPr>
          <p:cNvPr id="6" name="Group 5">
            <a:extLst>
              <a:ext uri="{FF2B5EF4-FFF2-40B4-BE49-F238E27FC236}">
                <a16:creationId xmlns:a16="http://schemas.microsoft.com/office/drawing/2014/main" id="{152615A3-9C9A-A121-E338-FED3AD77F26E}"/>
              </a:ext>
            </a:extLst>
          </p:cNvPr>
          <p:cNvGrpSpPr/>
          <p:nvPr/>
        </p:nvGrpSpPr>
        <p:grpSpPr>
          <a:xfrm>
            <a:off x="9827917" y="1473265"/>
            <a:ext cx="2075838" cy="1075720"/>
            <a:chOff x="4433931" y="0"/>
            <a:chExt cx="3080984" cy="2290820"/>
          </a:xfrm>
        </p:grpSpPr>
        <p:sp>
          <p:nvSpPr>
            <p:cNvPr id="7" name="Rounded Rectangle 7">
              <a:extLst>
                <a:ext uri="{FF2B5EF4-FFF2-40B4-BE49-F238E27FC236}">
                  <a16:creationId xmlns:a16="http://schemas.microsoft.com/office/drawing/2014/main" id="{F7128CD5-F7A0-DDB2-A102-011DF4E781C4}"/>
                </a:ext>
              </a:extLst>
            </p:cNvPr>
            <p:cNvSpPr/>
            <p:nvPr/>
          </p:nvSpPr>
          <p:spPr>
            <a:xfrm>
              <a:off x="4433931" y="0"/>
              <a:ext cx="2905160" cy="2290820"/>
            </a:xfrm>
            <a:prstGeom prst="roundRect">
              <a:avLst/>
            </a:prstGeom>
            <a:ln>
              <a:solidFill>
                <a:srgbClr val="F79017"/>
              </a:solidFill>
            </a:ln>
          </p:spPr>
          <p:style>
            <a:lnRef idx="2">
              <a:schemeClr val="accent4"/>
            </a:lnRef>
            <a:fillRef idx="1">
              <a:schemeClr val="lt1"/>
            </a:fillRef>
            <a:effectRef idx="0">
              <a:schemeClr val="accent4"/>
            </a:effectRef>
            <a:fontRef idx="minor">
              <a:schemeClr val="dk1"/>
            </a:fontRef>
          </p:style>
          <p:txBody>
            <a:bodyPr lIns="91440" tIns="45720" rIns="91440" bIns="45720" anchor="t"/>
            <a:lstStyle/>
            <a:p>
              <a:endParaRPr lang="en-GB">
                <a:solidFill>
                  <a:srgbClr val="EF7729"/>
                </a:solidFill>
                <a:latin typeface="Arial Nova Cond Light"/>
              </a:endParaRPr>
            </a:p>
          </p:txBody>
        </p:sp>
        <p:sp>
          <p:nvSpPr>
            <p:cNvPr id="8" name="Rounded Rectangle 4">
              <a:extLst>
                <a:ext uri="{FF2B5EF4-FFF2-40B4-BE49-F238E27FC236}">
                  <a16:creationId xmlns:a16="http://schemas.microsoft.com/office/drawing/2014/main" id="{8A6A12A4-3491-4568-D725-B11454CF62CF}"/>
                </a:ext>
              </a:extLst>
            </p:cNvPr>
            <p:cNvSpPr txBox="1"/>
            <p:nvPr/>
          </p:nvSpPr>
          <p:spPr>
            <a:xfrm>
              <a:off x="4850548" y="178409"/>
              <a:ext cx="2664367" cy="2091748"/>
            </a:xfrm>
            <a:prstGeom prst="rect">
              <a:avLst/>
            </a:prstGeom>
            <a:ln>
              <a:noFill/>
            </a:ln>
          </p:spPr>
          <p:style>
            <a:lnRef idx="0">
              <a:scrgbClr r="0" g="0" b="0"/>
            </a:lnRef>
            <a:fillRef idx="0">
              <a:scrgbClr r="0" g="0" b="0"/>
            </a:fillRef>
            <a:effectRef idx="0">
              <a:scrgbClr r="0" g="0" b="0"/>
            </a:effectRef>
            <a:fontRef idx="minor">
              <a:schemeClr val="dk1"/>
            </a:fontRef>
          </p:style>
          <p:txBody>
            <a:bodyPr spcFirstLastPara="0" vert="horz" wrap="square" lIns="106680" tIns="53340" rIns="106680" bIns="53340" numCol="1" spcCol="1270" anchor="ctr" anchorCtr="0">
              <a:no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lang="en-GB" sz="2400" b="1">
                  <a:solidFill>
                    <a:srgbClr val="EF7729"/>
                  </a:solidFill>
                  <a:latin typeface="Arial Nova Cond Light"/>
                  <a:ea typeface="+mj-ea"/>
                  <a:cs typeface="+mj-cs"/>
                </a:rPr>
                <a:t>500 heat pumps installed</a:t>
              </a:r>
              <a:endParaRPr lang="en-GB" sz="2400" b="1" i="0" u="none" strike="noStrike" kern="1200" cap="none" spc="0" normalizeH="0" baseline="0">
                <a:ln>
                  <a:noFill/>
                </a:ln>
                <a:solidFill>
                  <a:srgbClr val="EF7729"/>
                </a:solidFill>
                <a:effectLst/>
                <a:uLnTx/>
                <a:uFillTx/>
                <a:latin typeface="Arial Nova Cond Light"/>
                <a:ea typeface="+mj-ea"/>
                <a:cs typeface="+mj-cs"/>
              </a:endParaRPr>
            </a:p>
          </p:txBody>
        </p:sp>
      </p:grpSp>
      <p:grpSp>
        <p:nvGrpSpPr>
          <p:cNvPr id="9" name="Group 8">
            <a:extLst>
              <a:ext uri="{FF2B5EF4-FFF2-40B4-BE49-F238E27FC236}">
                <a16:creationId xmlns:a16="http://schemas.microsoft.com/office/drawing/2014/main" id="{E3A66046-4F4A-8210-3855-0B65A5D690BA}"/>
              </a:ext>
            </a:extLst>
          </p:cNvPr>
          <p:cNvGrpSpPr/>
          <p:nvPr/>
        </p:nvGrpSpPr>
        <p:grpSpPr>
          <a:xfrm>
            <a:off x="9827917" y="3791300"/>
            <a:ext cx="1967247" cy="844157"/>
            <a:chOff x="0" y="0"/>
            <a:chExt cx="3350694" cy="2290820"/>
          </a:xfrm>
        </p:grpSpPr>
        <p:sp>
          <p:nvSpPr>
            <p:cNvPr id="10" name="Rounded Rectangle 7">
              <a:extLst>
                <a:ext uri="{FF2B5EF4-FFF2-40B4-BE49-F238E27FC236}">
                  <a16:creationId xmlns:a16="http://schemas.microsoft.com/office/drawing/2014/main" id="{5E81188F-A72C-1240-27B3-15A914A7B086}"/>
                </a:ext>
              </a:extLst>
            </p:cNvPr>
            <p:cNvSpPr/>
            <p:nvPr/>
          </p:nvSpPr>
          <p:spPr>
            <a:xfrm>
              <a:off x="0" y="0"/>
              <a:ext cx="3350694" cy="2290820"/>
            </a:xfrm>
            <a:prstGeom prst="roundRect">
              <a:avLst/>
            </a:prstGeom>
            <a:ln>
              <a:solidFill>
                <a:srgbClr val="F79017"/>
              </a:solidFill>
            </a:ln>
          </p:spPr>
          <p:style>
            <a:lnRef idx="2">
              <a:schemeClr val="accent4"/>
            </a:lnRef>
            <a:fillRef idx="1">
              <a:schemeClr val="lt1"/>
            </a:fillRef>
            <a:effectRef idx="0">
              <a:schemeClr val="accent4"/>
            </a:effectRef>
            <a:fontRef idx="minor">
              <a:schemeClr val="dk1"/>
            </a:fontRef>
          </p:style>
          <p:txBody>
            <a:bodyPr lIns="91440" tIns="45720" rIns="91440" bIns="45720" anchor="t"/>
            <a:lstStyle/>
            <a:p>
              <a:endParaRPr lang="en-GB">
                <a:solidFill>
                  <a:srgbClr val="EF7729"/>
                </a:solidFill>
                <a:latin typeface="Arial Nova Cond Light"/>
              </a:endParaRPr>
            </a:p>
          </p:txBody>
        </p:sp>
        <p:sp>
          <p:nvSpPr>
            <p:cNvPr id="13" name="Rounded Rectangle 4">
              <a:extLst>
                <a:ext uri="{FF2B5EF4-FFF2-40B4-BE49-F238E27FC236}">
                  <a16:creationId xmlns:a16="http://schemas.microsoft.com/office/drawing/2014/main" id="{26006862-D6D1-B49B-3E7C-B7E9526B9D08}"/>
                </a:ext>
              </a:extLst>
            </p:cNvPr>
            <p:cNvSpPr txBox="1"/>
            <p:nvPr/>
          </p:nvSpPr>
          <p:spPr>
            <a:xfrm>
              <a:off x="111830" y="111828"/>
              <a:ext cx="3127036" cy="2067162"/>
            </a:xfrm>
            <a:prstGeom prst="rect">
              <a:avLst/>
            </a:prstGeom>
            <a:ln>
              <a:noFill/>
            </a:ln>
          </p:spPr>
          <p:style>
            <a:lnRef idx="0">
              <a:scrgbClr r="0" g="0" b="0"/>
            </a:lnRef>
            <a:fillRef idx="0">
              <a:scrgbClr r="0" g="0" b="0"/>
            </a:fillRef>
            <a:effectRef idx="0">
              <a:scrgbClr r="0" g="0" b="0"/>
            </a:effectRef>
            <a:fontRef idx="minor">
              <a:schemeClr val="dk1"/>
            </a:fontRef>
          </p:style>
          <p:txBody>
            <a:bodyPr spcFirstLastPara="0" vert="horz" wrap="square" lIns="106680" tIns="53340" rIns="106680" bIns="53340" numCol="1" spcCol="1270" anchor="ctr" anchorCtr="0">
              <a:no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GB" sz="2400" b="1" i="0" u="none" strike="noStrike" kern="1200" cap="none" spc="0" normalizeH="0" baseline="0">
                  <a:ln>
                    <a:noFill/>
                  </a:ln>
                  <a:solidFill>
                    <a:srgbClr val="EF7729"/>
                  </a:solidFill>
                  <a:effectLst/>
                  <a:uLnTx/>
                  <a:uFillTx/>
                  <a:latin typeface="Arial Nova Cond Light"/>
                  <a:ea typeface="+mj-ea"/>
                  <a:cs typeface="+mj-cs"/>
                </a:rPr>
                <a:t>R</a:t>
              </a:r>
              <a:r>
                <a:rPr lang="en-GB" sz="2400" b="1">
                  <a:solidFill>
                    <a:srgbClr val="EF7729"/>
                  </a:solidFill>
                  <a:latin typeface="Arial Nova Cond Light"/>
                  <a:ea typeface="+mj-ea"/>
                  <a:cs typeface="+mj-cs"/>
                </a:rPr>
                <a:t>etrofits</a:t>
              </a:r>
              <a:endParaRPr lang="en-GB" sz="2400" b="1" i="0" u="none" strike="noStrike" kern="1200" cap="none" spc="0" normalizeH="0" baseline="0">
                <a:ln>
                  <a:noFill/>
                </a:ln>
                <a:solidFill>
                  <a:srgbClr val="EF7729"/>
                </a:solidFill>
                <a:effectLst/>
                <a:uLnTx/>
                <a:uFillTx/>
                <a:latin typeface="Arial Nova Cond Light"/>
                <a:ea typeface="+mj-ea"/>
                <a:cs typeface="+mj-cs"/>
              </a:endParaRPr>
            </a:p>
          </p:txBody>
        </p:sp>
      </p:grpSp>
      <p:grpSp>
        <p:nvGrpSpPr>
          <p:cNvPr id="14" name="Group 13">
            <a:extLst>
              <a:ext uri="{FF2B5EF4-FFF2-40B4-BE49-F238E27FC236}">
                <a16:creationId xmlns:a16="http://schemas.microsoft.com/office/drawing/2014/main" id="{E84C0909-1535-9E99-FC16-298E238C3452}"/>
              </a:ext>
            </a:extLst>
          </p:cNvPr>
          <p:cNvGrpSpPr/>
          <p:nvPr/>
        </p:nvGrpSpPr>
        <p:grpSpPr>
          <a:xfrm>
            <a:off x="8751123" y="2683676"/>
            <a:ext cx="3034169" cy="1156070"/>
            <a:chOff x="31399" y="-1572066"/>
            <a:chExt cx="3350694" cy="4404913"/>
          </a:xfrm>
        </p:grpSpPr>
        <p:sp>
          <p:nvSpPr>
            <p:cNvPr id="15" name="Rounded Rectangle 7">
              <a:extLst>
                <a:ext uri="{FF2B5EF4-FFF2-40B4-BE49-F238E27FC236}">
                  <a16:creationId xmlns:a16="http://schemas.microsoft.com/office/drawing/2014/main" id="{81534738-5FCF-2F30-AF11-E337491D6528}"/>
                </a:ext>
              </a:extLst>
            </p:cNvPr>
            <p:cNvSpPr/>
            <p:nvPr/>
          </p:nvSpPr>
          <p:spPr>
            <a:xfrm>
              <a:off x="31399" y="-1118365"/>
              <a:ext cx="3350694" cy="3216448"/>
            </a:xfrm>
            <a:prstGeom prst="roundRect">
              <a:avLst/>
            </a:prstGeom>
            <a:ln>
              <a:solidFill>
                <a:srgbClr val="F79017"/>
              </a:solidFill>
            </a:ln>
          </p:spPr>
          <p:style>
            <a:lnRef idx="2">
              <a:schemeClr val="accent4"/>
            </a:lnRef>
            <a:fillRef idx="1">
              <a:schemeClr val="lt1"/>
            </a:fillRef>
            <a:effectRef idx="0">
              <a:schemeClr val="accent4"/>
            </a:effectRef>
            <a:fontRef idx="minor">
              <a:schemeClr val="dk1"/>
            </a:fontRef>
          </p:style>
          <p:txBody>
            <a:bodyPr lIns="91440" tIns="45720" rIns="91440" bIns="45720" anchor="t"/>
            <a:lstStyle/>
            <a:p>
              <a:endParaRPr lang="en-GB">
                <a:solidFill>
                  <a:srgbClr val="EF7729"/>
                </a:solidFill>
                <a:latin typeface="Arial Nova Cond Light"/>
              </a:endParaRPr>
            </a:p>
          </p:txBody>
        </p:sp>
        <p:sp>
          <p:nvSpPr>
            <p:cNvPr id="16" name="Rounded Rectangle 4">
              <a:extLst>
                <a:ext uri="{FF2B5EF4-FFF2-40B4-BE49-F238E27FC236}">
                  <a16:creationId xmlns:a16="http://schemas.microsoft.com/office/drawing/2014/main" id="{3C12B59F-8CBB-B522-6850-3214723457A7}"/>
                </a:ext>
              </a:extLst>
            </p:cNvPr>
            <p:cNvSpPr txBox="1"/>
            <p:nvPr/>
          </p:nvSpPr>
          <p:spPr>
            <a:xfrm>
              <a:off x="1489094" y="-1572066"/>
              <a:ext cx="1851588" cy="4404913"/>
            </a:xfrm>
            <a:prstGeom prst="rect">
              <a:avLst/>
            </a:prstGeom>
            <a:ln>
              <a:noFill/>
            </a:ln>
          </p:spPr>
          <p:style>
            <a:lnRef idx="0">
              <a:scrgbClr r="0" g="0" b="0"/>
            </a:lnRef>
            <a:fillRef idx="0">
              <a:scrgbClr r="0" g="0" b="0"/>
            </a:fillRef>
            <a:effectRef idx="0">
              <a:scrgbClr r="0" g="0" b="0"/>
            </a:effectRef>
            <a:fontRef idx="minor">
              <a:schemeClr val="dk1"/>
            </a:fontRef>
          </p:style>
          <p:txBody>
            <a:bodyPr spcFirstLastPara="0" vert="horz" wrap="square" lIns="106680" tIns="53340" rIns="106680" bIns="53340" numCol="1" spcCol="1270" anchor="ctr" anchorCtr="0">
              <a:no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GB" sz="2400" b="1" i="0" u="none" strike="noStrike" kern="1200" cap="none" spc="0" normalizeH="0" baseline="0">
                  <a:ln>
                    <a:noFill/>
                  </a:ln>
                  <a:solidFill>
                    <a:srgbClr val="EF7729"/>
                  </a:solidFill>
                  <a:effectLst/>
                  <a:uLnTx/>
                  <a:uFillTx/>
                  <a:latin typeface="Arial Nova Cond Light"/>
                  <a:ea typeface="+mj-ea"/>
                  <a:cs typeface="+mj-cs"/>
                </a:rPr>
                <a:t>17 renewable sites</a:t>
              </a:r>
              <a:endParaRPr lang="en-GB" sz="2400" b="1" i="0" u="none" strike="noStrike" kern="1200" cap="none" spc="0" normalizeH="0" baseline="0">
                <a:ln>
                  <a:noFill/>
                </a:ln>
                <a:solidFill>
                  <a:srgbClr val="EF7729"/>
                </a:solidFill>
                <a:effectLst/>
                <a:uLnTx/>
                <a:uFillTx/>
                <a:latin typeface="Arial Nova Cond Light"/>
                <a:ea typeface="+mj-ea"/>
                <a:cs typeface="+mj-cs"/>
              </a:endParaRPr>
            </a:p>
          </p:txBody>
        </p:sp>
      </p:grpSp>
      <p:grpSp>
        <p:nvGrpSpPr>
          <p:cNvPr id="17" name="Group 16">
            <a:extLst>
              <a:ext uri="{FF2B5EF4-FFF2-40B4-BE49-F238E27FC236}">
                <a16:creationId xmlns:a16="http://schemas.microsoft.com/office/drawing/2014/main" id="{7CCABEE2-36D8-6DB4-B54C-77D2287A70F9}"/>
              </a:ext>
            </a:extLst>
          </p:cNvPr>
          <p:cNvGrpSpPr/>
          <p:nvPr/>
        </p:nvGrpSpPr>
        <p:grpSpPr>
          <a:xfrm>
            <a:off x="8552536" y="4811775"/>
            <a:ext cx="3276720" cy="1564016"/>
            <a:chOff x="0" y="0"/>
            <a:chExt cx="3350694" cy="2290820"/>
          </a:xfrm>
        </p:grpSpPr>
        <p:sp>
          <p:nvSpPr>
            <p:cNvPr id="18" name="Rounded Rectangle 7">
              <a:extLst>
                <a:ext uri="{FF2B5EF4-FFF2-40B4-BE49-F238E27FC236}">
                  <a16:creationId xmlns:a16="http://schemas.microsoft.com/office/drawing/2014/main" id="{736BD060-D3A2-3BD3-E02B-06D15024E0B5}"/>
                </a:ext>
              </a:extLst>
            </p:cNvPr>
            <p:cNvSpPr/>
            <p:nvPr/>
          </p:nvSpPr>
          <p:spPr>
            <a:xfrm>
              <a:off x="0" y="0"/>
              <a:ext cx="3350694" cy="2290820"/>
            </a:xfrm>
            <a:prstGeom prst="roundRect">
              <a:avLst/>
            </a:prstGeom>
            <a:ln>
              <a:solidFill>
                <a:srgbClr val="F79017"/>
              </a:solidFill>
            </a:ln>
          </p:spPr>
          <p:style>
            <a:lnRef idx="2">
              <a:schemeClr val="accent4"/>
            </a:lnRef>
            <a:fillRef idx="1">
              <a:schemeClr val="lt1"/>
            </a:fillRef>
            <a:effectRef idx="0">
              <a:schemeClr val="accent4"/>
            </a:effectRef>
            <a:fontRef idx="minor">
              <a:schemeClr val="dk1"/>
            </a:fontRef>
          </p:style>
          <p:txBody>
            <a:bodyPr lIns="91440" tIns="45720" rIns="91440" bIns="45720" anchor="t"/>
            <a:lstStyle/>
            <a:p>
              <a:endParaRPr lang="en-GB">
                <a:solidFill>
                  <a:srgbClr val="EF7729"/>
                </a:solidFill>
                <a:latin typeface="Arial Nova Cond Light"/>
              </a:endParaRPr>
            </a:p>
          </p:txBody>
        </p:sp>
        <p:sp>
          <p:nvSpPr>
            <p:cNvPr id="19" name="Rounded Rectangle 4">
              <a:extLst>
                <a:ext uri="{FF2B5EF4-FFF2-40B4-BE49-F238E27FC236}">
                  <a16:creationId xmlns:a16="http://schemas.microsoft.com/office/drawing/2014/main" id="{CD17CED9-1D57-27B2-C9C1-560FD72D1BCE}"/>
                </a:ext>
              </a:extLst>
            </p:cNvPr>
            <p:cNvSpPr txBox="1"/>
            <p:nvPr/>
          </p:nvSpPr>
          <p:spPr>
            <a:xfrm>
              <a:off x="1591208" y="111829"/>
              <a:ext cx="1759486" cy="2067161"/>
            </a:xfrm>
            <a:prstGeom prst="rect">
              <a:avLst/>
            </a:prstGeom>
            <a:ln>
              <a:noFill/>
            </a:ln>
          </p:spPr>
          <p:style>
            <a:lnRef idx="0">
              <a:scrgbClr r="0" g="0" b="0"/>
            </a:lnRef>
            <a:fillRef idx="0">
              <a:scrgbClr r="0" g="0" b="0"/>
            </a:fillRef>
            <a:effectRef idx="0">
              <a:scrgbClr r="0" g="0" b="0"/>
            </a:effectRef>
            <a:fontRef idx="minor">
              <a:schemeClr val="dk1"/>
            </a:fontRef>
          </p:style>
          <p:txBody>
            <a:bodyPr spcFirstLastPara="0" vert="horz" wrap="square" lIns="106680" tIns="53340" rIns="106680" bIns="53340" numCol="1" spcCol="1270" anchor="ctr" anchorCtr="0">
              <a:no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GB" sz="2400" b="1" i="0" u="none" strike="noStrike" kern="1200" cap="none" spc="0" normalizeH="0" baseline="0">
                  <a:ln>
                    <a:noFill/>
                  </a:ln>
                  <a:solidFill>
                    <a:srgbClr val="EF7729"/>
                  </a:solidFill>
                  <a:effectLst/>
                  <a:uLnTx/>
                  <a:uFillTx/>
                  <a:latin typeface="Arial Nova Cond Light"/>
                  <a:ea typeface="+mj-ea"/>
                  <a:cs typeface="+mj-cs"/>
                </a:rPr>
                <a:t>75% saving in network reinforcement costs</a:t>
              </a:r>
              <a:endParaRPr lang="en-GB" sz="2400" b="1" i="0" u="none" strike="noStrike" kern="1200" cap="none" spc="0" normalizeH="0" baseline="0">
                <a:ln>
                  <a:noFill/>
                </a:ln>
                <a:solidFill>
                  <a:srgbClr val="EF7729"/>
                </a:solidFill>
                <a:effectLst/>
                <a:uLnTx/>
                <a:uFillTx/>
                <a:latin typeface="Arial Nova Cond Light"/>
                <a:ea typeface="+mj-ea"/>
                <a:cs typeface="+mj-cs"/>
              </a:endParaRPr>
            </a:p>
          </p:txBody>
        </p:sp>
      </p:grpSp>
      <p:pic>
        <p:nvPicPr>
          <p:cNvPr id="21" name="Picture 20" descr="Map&#10;&#10;Description automatically generated with medium confidence">
            <a:extLst>
              <a:ext uri="{FF2B5EF4-FFF2-40B4-BE49-F238E27FC236}">
                <a16:creationId xmlns:a16="http://schemas.microsoft.com/office/drawing/2014/main" id="{853252D1-3C7B-7891-718A-E1237DEE8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142" y="1447403"/>
            <a:ext cx="9607817" cy="4928388"/>
          </a:xfrm>
          <a:prstGeom prst="rect">
            <a:avLst/>
          </a:prstGeom>
        </p:spPr>
      </p:pic>
      <p:sp>
        <p:nvSpPr>
          <p:cNvPr id="5" name="TextBox 4">
            <a:extLst>
              <a:ext uri="{FF2B5EF4-FFF2-40B4-BE49-F238E27FC236}">
                <a16:creationId xmlns:a16="http://schemas.microsoft.com/office/drawing/2014/main" id="{D51F2399-A8DE-44DC-F5DE-E9456B1B294E}"/>
              </a:ext>
            </a:extLst>
          </p:cNvPr>
          <p:cNvSpPr txBox="1"/>
          <p:nvPr/>
        </p:nvSpPr>
        <p:spPr>
          <a:xfrm>
            <a:off x="6781108" y="528046"/>
            <a:ext cx="4763192" cy="646331"/>
          </a:xfrm>
          <a:prstGeom prst="rect">
            <a:avLst/>
          </a:prstGeom>
          <a:noFill/>
        </p:spPr>
        <p:txBody>
          <a:bodyPr wrap="square" lIns="91440" tIns="45720" rIns="91440" bIns="45720" anchor="t">
            <a:spAutoFit/>
          </a:bodyPr>
          <a:lstStyle/>
          <a:p>
            <a:r>
              <a:rPr lang="en-GB" sz="1800">
                <a:solidFill>
                  <a:srgbClr val="91366B"/>
                </a:solidFill>
                <a:latin typeface="Arial Nova Light"/>
                <a:ea typeface="+mj-lt"/>
                <a:cs typeface="+mj-lt"/>
              </a:rPr>
              <a:t>East Sussex Pilot – a planned approach to community decarbonisation</a:t>
            </a:r>
            <a:endParaRPr lang="en-US">
              <a:solidFill>
                <a:srgbClr val="91366B"/>
              </a:solidFill>
              <a:latin typeface="Arial Nova Light"/>
            </a:endParaRPr>
          </a:p>
        </p:txBody>
      </p:sp>
    </p:spTree>
    <p:extLst>
      <p:ext uri="{BB962C8B-B14F-4D97-AF65-F5344CB8AC3E}">
        <p14:creationId xmlns:p14="http://schemas.microsoft.com/office/powerpoint/2010/main" val="3198684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2FC1A60E-8CE3-37C8-1FD8-8CCD10AC3F41}"/>
              </a:ext>
            </a:extLst>
          </p:cNvPr>
          <p:cNvSpPr/>
          <p:nvPr/>
        </p:nvSpPr>
        <p:spPr>
          <a:xfrm>
            <a:off x="5315484" y="-158"/>
            <a:ext cx="6876516" cy="6858158"/>
          </a:xfrm>
          <a:custGeom>
            <a:avLst/>
            <a:gdLst>
              <a:gd name="connsiteX0" fmla="*/ 1536192 w 7242048"/>
              <a:gd name="connsiteY0" fmla="*/ 0 h 6949440"/>
              <a:gd name="connsiteX1" fmla="*/ 7242048 w 7242048"/>
              <a:gd name="connsiteY1" fmla="*/ 0 h 6949440"/>
              <a:gd name="connsiteX2" fmla="*/ 7242048 w 7242048"/>
              <a:gd name="connsiteY2" fmla="*/ 6949440 h 6949440"/>
              <a:gd name="connsiteX3" fmla="*/ 0 w 7242048"/>
              <a:gd name="connsiteY3" fmla="*/ 6949440 h 6949440"/>
              <a:gd name="connsiteX4" fmla="*/ 1536192 w 7242048"/>
              <a:gd name="connsiteY4" fmla="*/ 0 h 6949440"/>
              <a:gd name="connsiteX0" fmla="*/ 909131 w 7242048"/>
              <a:gd name="connsiteY0" fmla="*/ 17160 h 6949440"/>
              <a:gd name="connsiteX1" fmla="*/ 7242048 w 7242048"/>
              <a:gd name="connsiteY1" fmla="*/ 0 h 6949440"/>
              <a:gd name="connsiteX2" fmla="*/ 7242048 w 7242048"/>
              <a:gd name="connsiteY2" fmla="*/ 6949440 h 6949440"/>
              <a:gd name="connsiteX3" fmla="*/ 0 w 7242048"/>
              <a:gd name="connsiteY3" fmla="*/ 6949440 h 6949440"/>
              <a:gd name="connsiteX4" fmla="*/ 909131 w 7242048"/>
              <a:gd name="connsiteY4" fmla="*/ 17160 h 6949440"/>
              <a:gd name="connsiteX0" fmla="*/ 763731 w 7242048"/>
              <a:gd name="connsiteY0" fmla="*/ 25820 h 6949440"/>
              <a:gd name="connsiteX1" fmla="*/ 7242048 w 7242048"/>
              <a:gd name="connsiteY1" fmla="*/ 0 h 6949440"/>
              <a:gd name="connsiteX2" fmla="*/ 7242048 w 7242048"/>
              <a:gd name="connsiteY2" fmla="*/ 6949440 h 6949440"/>
              <a:gd name="connsiteX3" fmla="*/ 0 w 7242048"/>
              <a:gd name="connsiteY3" fmla="*/ 6949440 h 6949440"/>
              <a:gd name="connsiteX4" fmla="*/ 763731 w 7242048"/>
              <a:gd name="connsiteY4" fmla="*/ 25820 h 6949440"/>
              <a:gd name="connsiteX0" fmla="*/ 729519 w 7242048"/>
              <a:gd name="connsiteY0" fmla="*/ 8500 h 6949440"/>
              <a:gd name="connsiteX1" fmla="*/ 7242048 w 7242048"/>
              <a:gd name="connsiteY1" fmla="*/ 0 h 6949440"/>
              <a:gd name="connsiteX2" fmla="*/ 7242048 w 7242048"/>
              <a:gd name="connsiteY2" fmla="*/ 6949440 h 6949440"/>
              <a:gd name="connsiteX3" fmla="*/ 0 w 7242048"/>
              <a:gd name="connsiteY3" fmla="*/ 6949440 h 6949440"/>
              <a:gd name="connsiteX4" fmla="*/ 729519 w 7242048"/>
              <a:gd name="connsiteY4" fmla="*/ 8500 h 6949440"/>
              <a:gd name="connsiteX0" fmla="*/ 712414 w 7242048"/>
              <a:gd name="connsiteY0" fmla="*/ 0 h 6949600"/>
              <a:gd name="connsiteX1" fmla="*/ 7242048 w 7242048"/>
              <a:gd name="connsiteY1" fmla="*/ 160 h 6949600"/>
              <a:gd name="connsiteX2" fmla="*/ 7242048 w 7242048"/>
              <a:gd name="connsiteY2" fmla="*/ 6949600 h 6949600"/>
              <a:gd name="connsiteX3" fmla="*/ 0 w 7242048"/>
              <a:gd name="connsiteY3" fmla="*/ 6949600 h 6949600"/>
              <a:gd name="connsiteX4" fmla="*/ 712414 w 7242048"/>
              <a:gd name="connsiteY4" fmla="*/ 0 h 694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2048" h="6949600">
                <a:moveTo>
                  <a:pt x="712414" y="0"/>
                </a:moveTo>
                <a:lnTo>
                  <a:pt x="7242048" y="160"/>
                </a:lnTo>
                <a:lnTo>
                  <a:pt x="7242048" y="6949600"/>
                </a:lnTo>
                <a:lnTo>
                  <a:pt x="0" y="6949600"/>
                </a:lnTo>
                <a:lnTo>
                  <a:pt x="71241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3AAF29-63F4-7D72-52D1-4AEAFDDE0307}"/>
              </a:ext>
            </a:extLst>
          </p:cNvPr>
          <p:cNvSpPr>
            <a:spLocks noGrp="1"/>
          </p:cNvSpPr>
          <p:nvPr>
            <p:ph type="title"/>
          </p:nvPr>
        </p:nvSpPr>
        <p:spPr>
          <a:xfrm>
            <a:off x="431800" y="681037"/>
            <a:ext cx="5664200" cy="1325563"/>
          </a:xfrm>
        </p:spPr>
        <p:txBody>
          <a:bodyPr>
            <a:normAutofit/>
          </a:bodyPr>
          <a:lstStyle/>
          <a:p>
            <a:r>
              <a:rPr lang="en-GB" sz="3600" b="1" dirty="0">
                <a:solidFill>
                  <a:srgbClr val="FFFFFF"/>
                </a:solidFill>
                <a:effectLst/>
                <a:latin typeface="Arial Nova" panose="020B0504020202020204" pitchFamily="34" charset="0"/>
              </a:rPr>
              <a:t>Community Planning</a:t>
            </a:r>
            <a:br>
              <a:rPr lang="en-GB" dirty="0">
                <a:solidFill>
                  <a:srgbClr val="FFFFFF"/>
                </a:solidFill>
                <a:effectLst/>
                <a:latin typeface="Arial Nova" panose="020B0504020202020204" pitchFamily="34" charset="0"/>
              </a:rPr>
            </a:br>
            <a:endParaRPr lang="en-US" dirty="0">
              <a:latin typeface="Arial Nova" panose="020B0504020202020204" pitchFamily="34" charset="0"/>
            </a:endParaRPr>
          </a:p>
        </p:txBody>
      </p:sp>
      <p:graphicFrame>
        <p:nvGraphicFramePr>
          <p:cNvPr id="13" name="Content Placeholder 2">
            <a:extLst>
              <a:ext uri="{FF2B5EF4-FFF2-40B4-BE49-F238E27FC236}">
                <a16:creationId xmlns:a16="http://schemas.microsoft.com/office/drawing/2014/main" id="{ED3DAC89-85B8-6CFB-88F6-FF1E0A66BA50}"/>
              </a:ext>
            </a:extLst>
          </p:cNvPr>
          <p:cNvGraphicFramePr>
            <a:graphicFrameLocks noGrp="1"/>
          </p:cNvGraphicFramePr>
          <p:nvPr>
            <p:ph idx="1"/>
          </p:nvPr>
        </p:nvGraphicFramePr>
        <p:xfrm>
          <a:off x="431800" y="2006600"/>
          <a:ext cx="4524248" cy="38597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49067286-9546-ACED-EE69-0FAC8958D909}"/>
              </a:ext>
            </a:extLst>
          </p:cNvPr>
          <p:cNvPicPr>
            <a:picLocks noChangeAspect="1"/>
          </p:cNvPicPr>
          <p:nvPr/>
        </p:nvPicPr>
        <p:blipFill>
          <a:blip r:embed="rId7"/>
          <a:stretch>
            <a:fillRect/>
          </a:stretch>
        </p:blipFill>
        <p:spPr>
          <a:xfrm rot="21155054">
            <a:off x="6810417" y="142767"/>
            <a:ext cx="1697448" cy="2402103"/>
          </a:xfrm>
          <a:prstGeom prst="rect">
            <a:avLst/>
          </a:prstGeom>
        </p:spPr>
      </p:pic>
      <p:pic>
        <p:nvPicPr>
          <p:cNvPr id="4" name="Picture 3" descr="A black and white logo&#10;&#10;Description automatically generated">
            <a:extLst>
              <a:ext uri="{FF2B5EF4-FFF2-40B4-BE49-F238E27FC236}">
                <a16:creationId xmlns:a16="http://schemas.microsoft.com/office/drawing/2014/main" id="{AD21840F-C3B0-FA28-6735-412BFCC8DB12}"/>
              </a:ext>
            </a:extLst>
          </p:cNvPr>
          <p:cNvPicPr>
            <a:picLocks noChangeAspect="1"/>
          </p:cNvPicPr>
          <p:nvPr/>
        </p:nvPicPr>
        <p:blipFill>
          <a:blip r:embed="rId8"/>
          <a:stretch>
            <a:fillRect/>
          </a:stretch>
        </p:blipFill>
        <p:spPr>
          <a:xfrm>
            <a:off x="431800" y="6063605"/>
            <a:ext cx="2180590" cy="398785"/>
          </a:xfrm>
          <a:prstGeom prst="rect">
            <a:avLst/>
          </a:prstGeom>
        </p:spPr>
      </p:pic>
      <p:pic>
        <p:nvPicPr>
          <p:cNvPr id="5" name="Picture 4">
            <a:extLst>
              <a:ext uri="{FF2B5EF4-FFF2-40B4-BE49-F238E27FC236}">
                <a16:creationId xmlns:a16="http://schemas.microsoft.com/office/drawing/2014/main" id="{D53C2047-A814-6F81-D7EB-3BAEB02F882E}"/>
              </a:ext>
            </a:extLst>
          </p:cNvPr>
          <p:cNvPicPr>
            <a:picLocks noChangeAspect="1"/>
          </p:cNvPicPr>
          <p:nvPr/>
        </p:nvPicPr>
        <p:blipFill>
          <a:blip r:embed="rId9"/>
          <a:stretch>
            <a:fillRect/>
          </a:stretch>
        </p:blipFill>
        <p:spPr>
          <a:xfrm>
            <a:off x="9391522" y="54713"/>
            <a:ext cx="1993286" cy="2578210"/>
          </a:xfrm>
          <a:prstGeom prst="rect">
            <a:avLst/>
          </a:prstGeom>
        </p:spPr>
      </p:pic>
      <p:pic>
        <p:nvPicPr>
          <p:cNvPr id="6" name="Picture 5" descr="A diagram of a community&#10;&#10;Description automatically generated">
            <a:extLst>
              <a:ext uri="{FF2B5EF4-FFF2-40B4-BE49-F238E27FC236}">
                <a16:creationId xmlns:a16="http://schemas.microsoft.com/office/drawing/2014/main" id="{1B90A28B-92BE-063B-599E-E577D1B8AC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59427" y="2812195"/>
            <a:ext cx="4111944" cy="3561438"/>
          </a:xfrm>
          <a:prstGeom prst="rect">
            <a:avLst/>
          </a:prstGeom>
        </p:spPr>
      </p:pic>
    </p:spTree>
    <p:extLst>
      <p:ext uri="{BB962C8B-B14F-4D97-AF65-F5344CB8AC3E}">
        <p14:creationId xmlns:p14="http://schemas.microsoft.com/office/powerpoint/2010/main" val="827502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30"/>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57" name="Google Shape;157;p30"/>
          <p:cNvSpPr txBox="1"/>
          <p:nvPr/>
        </p:nvSpPr>
        <p:spPr>
          <a:xfrm>
            <a:off x="7770567" y="247067"/>
            <a:ext cx="3746000" cy="1033600"/>
          </a:xfrm>
          <a:prstGeom prst="rect">
            <a:avLst/>
          </a:prstGeom>
          <a:noFill/>
          <a:ln>
            <a:noFill/>
          </a:ln>
        </p:spPr>
        <p:txBody>
          <a:bodyPr spcFirstLastPara="1" wrap="square" lIns="121900" tIns="60933" rIns="121900" bIns="60933" anchor="t" anchorCtr="0">
            <a:noAutofit/>
          </a:bodyPr>
          <a:lstStyle/>
          <a:p>
            <a:pPr defTabSz="1219170">
              <a:buClr>
                <a:srgbClr val="000000"/>
              </a:buClr>
              <a:buSzPts val="1100"/>
            </a:pPr>
            <a:r>
              <a:rPr lang="en-GB" sz="1867" kern="0">
                <a:solidFill>
                  <a:srgbClr val="E22A87"/>
                </a:solidFill>
                <a:latin typeface="Work Sans Black"/>
                <a:ea typeface="Work Sans Black"/>
                <a:cs typeface="Work Sans Black"/>
                <a:sym typeface="Work Sans Black"/>
              </a:rPr>
              <a:t>Leo Murray</a:t>
            </a:r>
            <a:endParaRPr sz="1867" kern="0">
              <a:solidFill>
                <a:srgbClr val="E22A87"/>
              </a:solidFill>
              <a:latin typeface="Work Sans Black"/>
              <a:ea typeface="Work Sans Black"/>
              <a:cs typeface="Work Sans Black"/>
              <a:sym typeface="Work Sans Black"/>
            </a:endParaRPr>
          </a:p>
          <a:p>
            <a:pPr defTabSz="1219170">
              <a:buClr>
                <a:srgbClr val="000000"/>
              </a:buClr>
              <a:buSzPts val="1100"/>
            </a:pPr>
            <a:r>
              <a:rPr lang="en-GB" sz="1867" kern="0">
                <a:solidFill>
                  <a:srgbClr val="E22A87"/>
                </a:solidFill>
                <a:latin typeface="Work Sans SemiBold"/>
                <a:ea typeface="Work Sans SemiBold"/>
                <a:cs typeface="Work Sans SemiBold"/>
                <a:sym typeface="Work Sans SemiBold"/>
              </a:rPr>
              <a:t>CEO</a:t>
            </a:r>
            <a:endParaRPr sz="1867" kern="0">
              <a:solidFill>
                <a:srgbClr val="E22A87"/>
              </a:solidFill>
              <a:latin typeface="Work Sans SemiBold"/>
              <a:ea typeface="Work Sans SemiBold"/>
              <a:cs typeface="Work Sans SemiBold"/>
              <a:sym typeface="Work Sans SemiBold"/>
            </a:endParaRPr>
          </a:p>
          <a:p>
            <a:pPr defTabSz="1219170">
              <a:buClr>
                <a:srgbClr val="000000"/>
              </a:buClr>
              <a:buSzPts val="1100"/>
            </a:pPr>
            <a:r>
              <a:rPr lang="en-GB" sz="1333" kern="0">
                <a:solidFill>
                  <a:srgbClr val="FFFFFF"/>
                </a:solidFill>
                <a:latin typeface="Work Sans SemiBold"/>
                <a:ea typeface="Work Sans SemiBold"/>
                <a:cs typeface="Work Sans SemiBold"/>
                <a:sym typeface="Work Sans SemiBold"/>
              </a:rPr>
              <a:t>leo.murray@ridingsunbeams.org</a:t>
            </a:r>
            <a:endParaRPr sz="1333" kern="0">
              <a:solidFill>
                <a:srgbClr val="FFFFFF"/>
              </a:solidFill>
              <a:latin typeface="Work Sans SemiBold"/>
              <a:ea typeface="Work Sans SemiBold"/>
              <a:cs typeface="Work Sans SemiBold"/>
              <a:sym typeface="Work Sans SemiBold"/>
            </a:endParaRPr>
          </a:p>
        </p:txBody>
      </p:sp>
      <p:sp>
        <p:nvSpPr>
          <p:cNvPr id="158" name="Google Shape;158;p30"/>
          <p:cNvSpPr txBox="1"/>
          <p:nvPr/>
        </p:nvSpPr>
        <p:spPr>
          <a:xfrm>
            <a:off x="335733" y="247067"/>
            <a:ext cx="7080400" cy="2596000"/>
          </a:xfrm>
          <a:prstGeom prst="rect">
            <a:avLst/>
          </a:prstGeom>
          <a:noFill/>
          <a:ln>
            <a:noFill/>
          </a:ln>
        </p:spPr>
        <p:txBody>
          <a:bodyPr spcFirstLastPara="1" wrap="square" lIns="121900" tIns="60933" rIns="121900" bIns="60933" anchor="t" anchorCtr="0">
            <a:noAutofit/>
          </a:bodyPr>
          <a:lstStyle/>
          <a:p>
            <a:pPr defTabSz="1219170">
              <a:lnSpc>
                <a:spcPct val="115000"/>
              </a:lnSpc>
              <a:spcAft>
                <a:spcPts val="400"/>
              </a:spcAft>
              <a:buClr>
                <a:srgbClr val="000000"/>
              </a:buClr>
            </a:pPr>
            <a:r>
              <a:rPr lang="en-GB" sz="4133" kern="0" dirty="0">
                <a:solidFill>
                  <a:srgbClr val="E22A87"/>
                </a:solidFill>
                <a:latin typeface="Work Sans Black"/>
                <a:ea typeface="Work Sans Black"/>
                <a:cs typeface="Work Sans Black"/>
                <a:sym typeface="Work Sans Black"/>
              </a:rPr>
              <a:t>Riding Sunbeams </a:t>
            </a:r>
            <a:r>
              <a:rPr lang="en-GB" sz="4267" kern="0" dirty="0">
                <a:solidFill>
                  <a:srgbClr val="E22A87"/>
                </a:solidFill>
                <a:latin typeface="Work Sans ExtraBold"/>
                <a:ea typeface="Work Sans ExtraBold"/>
                <a:cs typeface="Work Sans ExtraBold"/>
                <a:sym typeface="Work Sans ExtraBold"/>
              </a:rPr>
              <a:t> </a:t>
            </a:r>
            <a:br>
              <a:rPr lang="en-GB" sz="4133" kern="0" dirty="0">
                <a:solidFill>
                  <a:srgbClr val="E22A87"/>
                </a:solidFill>
                <a:latin typeface="Work Sans Black"/>
                <a:ea typeface="Work Sans Black"/>
                <a:cs typeface="Work Sans Black"/>
                <a:sym typeface="Work Sans Black"/>
              </a:rPr>
            </a:br>
            <a:r>
              <a:rPr lang="en-GB" sz="3200" kern="0" dirty="0">
                <a:solidFill>
                  <a:srgbClr val="E22A87"/>
                </a:solidFill>
                <a:latin typeface="Nunito"/>
                <a:ea typeface="Nunito"/>
                <a:cs typeface="Nunito"/>
                <a:sym typeface="Nunito"/>
              </a:rPr>
              <a:t>Powering our railways with community solar PV</a:t>
            </a:r>
            <a:endParaRPr sz="3467" kern="0" dirty="0">
              <a:solidFill>
                <a:srgbClr val="000000"/>
              </a:solidFill>
              <a:latin typeface="Arial"/>
              <a:ea typeface="Arial"/>
              <a:cs typeface="Arial"/>
              <a:sym typeface="Arial"/>
            </a:endParaRPr>
          </a:p>
        </p:txBody>
      </p:sp>
      <p:sp>
        <p:nvSpPr>
          <p:cNvPr id="159" name="Google Shape;159;p30"/>
          <p:cNvSpPr txBox="1"/>
          <p:nvPr/>
        </p:nvSpPr>
        <p:spPr>
          <a:xfrm>
            <a:off x="335729" y="6007800"/>
            <a:ext cx="3580000" cy="430847"/>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1200" kern="0">
              <a:solidFill>
                <a:srgbClr val="000000"/>
              </a:solidFill>
              <a:latin typeface="Work Sans SemiBold"/>
              <a:ea typeface="Work Sans SemiBold"/>
              <a:cs typeface="Work Sans SemiBold"/>
              <a:sym typeface="Work Sans SemiBold"/>
            </a:endParaRPr>
          </a:p>
        </p:txBody>
      </p:sp>
      <p:sp>
        <p:nvSpPr>
          <p:cNvPr id="160" name="Google Shape;160;p30"/>
          <p:cNvSpPr/>
          <p:nvPr/>
        </p:nvSpPr>
        <p:spPr>
          <a:xfrm>
            <a:off x="10152667" y="1471867"/>
            <a:ext cx="1634400" cy="394800"/>
          </a:xfrm>
          <a:prstGeom prst="roundRect">
            <a:avLst>
              <a:gd name="adj" fmla="val 12091"/>
            </a:avLst>
          </a:prstGeom>
          <a:solidFill>
            <a:srgbClr val="E22A87"/>
          </a:solidFill>
          <a:ln>
            <a:noFill/>
          </a:ln>
        </p:spPr>
        <p:txBody>
          <a:bodyPr spcFirstLastPara="1" wrap="square" lIns="121900" tIns="121900" rIns="121900" bIns="121900" anchor="ctr" anchorCtr="0">
            <a:noAutofit/>
          </a:bodyPr>
          <a:lstStyle/>
          <a:p>
            <a:pPr algn="ctr" defTabSz="1219170">
              <a:buClr>
                <a:srgbClr val="000000"/>
              </a:buClr>
            </a:pPr>
            <a:r>
              <a:rPr lang="en-GB" sz="1600" kern="0">
                <a:solidFill>
                  <a:srgbClr val="FFFFFF"/>
                </a:solidFill>
                <a:latin typeface="Work Sans Black"/>
                <a:ea typeface="Work Sans Black"/>
                <a:cs typeface="Work Sans Black"/>
                <a:sym typeface="Work Sans Black"/>
              </a:rPr>
              <a:t>JUNE 2025</a:t>
            </a:r>
            <a:endParaRPr sz="1600" kern="0">
              <a:solidFill>
                <a:srgbClr val="FFFFFF"/>
              </a:solidFill>
              <a:latin typeface="Work Sans Black"/>
              <a:ea typeface="Work Sans Black"/>
              <a:cs typeface="Work Sans Black"/>
              <a:sym typeface="Work Sans Black"/>
            </a:endParaRPr>
          </a:p>
        </p:txBody>
      </p:sp>
      <p:sp>
        <p:nvSpPr>
          <p:cNvPr id="161" name="Google Shape;161;p30"/>
          <p:cNvSpPr/>
          <p:nvPr/>
        </p:nvSpPr>
        <p:spPr>
          <a:xfrm>
            <a:off x="8153067" y="6120033"/>
            <a:ext cx="3634000" cy="524800"/>
          </a:xfrm>
          <a:prstGeom prst="roundRect">
            <a:avLst>
              <a:gd name="adj" fmla="val 12091"/>
            </a:avLst>
          </a:prstGeom>
          <a:solidFill>
            <a:srgbClr val="E22A87"/>
          </a:solidFill>
          <a:ln>
            <a:noFill/>
          </a:ln>
        </p:spPr>
        <p:txBody>
          <a:bodyPr spcFirstLastPara="1" wrap="square" lIns="121900" tIns="121900" rIns="121900" bIns="121900" anchor="ctr" anchorCtr="0">
            <a:noAutofit/>
          </a:bodyPr>
          <a:lstStyle/>
          <a:p>
            <a:pPr algn="r" defTabSz="1219170">
              <a:buClr>
                <a:srgbClr val="000000"/>
              </a:buClr>
            </a:pPr>
            <a:r>
              <a:rPr lang="en-GB" sz="1733" kern="0">
                <a:solidFill>
                  <a:srgbClr val="FFFFFF"/>
                </a:solidFill>
                <a:latin typeface="Work Sans Black"/>
                <a:ea typeface="Work Sans Black"/>
                <a:cs typeface="Work Sans Black"/>
                <a:sym typeface="Work Sans Black"/>
              </a:rPr>
              <a:t>COMMERCIAL IN CONFIDENCE</a:t>
            </a:r>
            <a:endParaRPr sz="1733" kern="0">
              <a:solidFill>
                <a:srgbClr val="FFFFFF"/>
              </a:solidFill>
              <a:latin typeface="Work Sans Black"/>
              <a:ea typeface="Work Sans Black"/>
              <a:cs typeface="Work Sans Black"/>
              <a:sym typeface="Work Sans Black"/>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31"/>
          <p:cNvPicPr preferRelativeResize="0"/>
          <p:nvPr/>
        </p:nvPicPr>
        <p:blipFill rotWithShape="1">
          <a:blip r:embed="rId3">
            <a:alphaModFix/>
          </a:blip>
          <a:srcRect l="9" r="19"/>
          <a:stretch/>
        </p:blipFill>
        <p:spPr>
          <a:xfrm>
            <a:off x="-428133" y="-353500"/>
            <a:ext cx="13102736" cy="7365893"/>
          </a:xfrm>
          <a:prstGeom prst="rect">
            <a:avLst/>
          </a:prstGeom>
          <a:noFill/>
          <a:ln>
            <a:noFill/>
          </a:ln>
        </p:spPr>
      </p:pic>
      <p:sp>
        <p:nvSpPr>
          <p:cNvPr id="167" name="Google Shape;167;p31"/>
          <p:cNvSpPr/>
          <p:nvPr/>
        </p:nvSpPr>
        <p:spPr>
          <a:xfrm>
            <a:off x="11465867" y="6173167"/>
            <a:ext cx="998000" cy="362000"/>
          </a:xfrm>
          <a:prstGeom prst="roundRect">
            <a:avLst>
              <a:gd name="adj" fmla="val 16667"/>
            </a:avLst>
          </a:prstGeom>
          <a:solidFill>
            <a:srgbClr val="E22A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68;p31"/>
          <p:cNvSpPr txBox="1">
            <a:spLocks noGrp="1"/>
          </p:cNvSpPr>
          <p:nvPr>
            <p:ph type="sldNum" idx="12"/>
          </p:nvPr>
        </p:nvSpPr>
        <p:spPr>
          <a:xfrm>
            <a:off x="11465867" y="6171567"/>
            <a:ext cx="572800" cy="365200"/>
          </a:xfrm>
          <a:prstGeom prst="rect">
            <a:avLst/>
          </a:prstGeom>
        </p:spPr>
        <p:txBody>
          <a:bodyPr spcFirstLastPara="1" wrap="square" lIns="121900" tIns="60933" rIns="121900" bIns="60933" anchor="ctr" anchorCtr="0">
            <a:noAutofit/>
          </a:bodyPr>
          <a:lstStyle/>
          <a:p>
            <a:pPr algn="l" defTabSz="1219170"/>
            <a:fld id="{00000000-1234-1234-1234-123412341234}" type="slidenum">
              <a:rPr lang="en-GB" kern="0">
                <a:solidFill>
                  <a:srgbClr val="FFFFFF"/>
                </a:solidFill>
                <a:latin typeface="Nunito Black"/>
                <a:ea typeface="Nunito Black"/>
                <a:cs typeface="Nunito Black"/>
                <a:sym typeface="Nunito Black"/>
              </a:rPr>
              <a:pPr algn="l" defTabSz="1219170"/>
              <a:t>17</a:t>
            </a:fld>
            <a:endParaRPr kern="0"/>
          </a:p>
        </p:txBody>
      </p:sp>
      <p:graphicFrame>
        <p:nvGraphicFramePr>
          <p:cNvPr id="169" name="Google Shape;169;p31"/>
          <p:cNvGraphicFramePr/>
          <p:nvPr/>
        </p:nvGraphicFramePr>
        <p:xfrm>
          <a:off x="8920167" y="0"/>
          <a:ext cx="3238367" cy="4070773"/>
        </p:xfrm>
        <a:graphic>
          <a:graphicData uri="http://schemas.openxmlformats.org/drawingml/2006/table">
            <a:tbl>
              <a:tblPr>
                <a:noFill/>
              </a:tblPr>
              <a:tblGrid>
                <a:gridCol w="3238367">
                  <a:extLst>
                    <a:ext uri="{9D8B030D-6E8A-4147-A177-3AD203B41FA5}">
                      <a16:colId xmlns:a16="http://schemas.microsoft.com/office/drawing/2014/main" val="20000"/>
                    </a:ext>
                  </a:extLst>
                </a:gridCol>
              </a:tblGrid>
              <a:tr h="4070773">
                <a:tc>
                  <a:txBody>
                    <a:bodyPr/>
                    <a:lstStyle/>
                    <a:p>
                      <a:pPr marL="0" lvl="0" indent="0" algn="ctr" rtl="0">
                        <a:spcBef>
                          <a:spcPts val="1200"/>
                        </a:spcBef>
                        <a:spcAft>
                          <a:spcPts val="1200"/>
                        </a:spcAft>
                        <a:buNone/>
                      </a:pPr>
                      <a:r>
                        <a:rPr lang="en-GB" sz="2100" b="1">
                          <a:solidFill>
                            <a:schemeClr val="lt1"/>
                          </a:solidFill>
                          <a:latin typeface="Nunito"/>
                          <a:ea typeface="Nunito"/>
                          <a:cs typeface="Nunito"/>
                          <a:sym typeface="Nunito"/>
                        </a:rPr>
                        <a:t>Our world first 2019 DC demonstrator project (‘First Light’) at Aldershot in Hampshire has led to the creation of a brand new market in direct wire solar traction energy supply in the UK, with the first commercial procurement processes underway now. </a:t>
                      </a:r>
                      <a:endParaRPr sz="2100" b="1">
                        <a:solidFill>
                          <a:schemeClr val="lt1"/>
                        </a:solidFill>
                        <a:latin typeface="Nunito"/>
                        <a:ea typeface="Nunito"/>
                        <a:cs typeface="Nunito"/>
                        <a:sym typeface="Nunito"/>
                      </a:endParaRPr>
                    </a:p>
                  </a:txBody>
                  <a:tcPr marL="84667" marR="84667" marT="84667" marB="84667">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solidFill>
                      <a:srgbClr val="084474">
                        <a:alpha val="59780"/>
                      </a:srgbClr>
                    </a:solidFill>
                  </a:tcPr>
                </a:tc>
                <a:extLst>
                  <a:ext uri="{0D108BD9-81ED-4DB2-BD59-A6C34878D82A}">
                    <a16:rowId xmlns:a16="http://schemas.microsoft.com/office/drawing/2014/main" val="10000"/>
                  </a:ext>
                </a:extLst>
              </a:tr>
            </a:tbl>
          </a:graphicData>
        </a:graphic>
      </p:graphicFrame>
      <p:sp>
        <p:nvSpPr>
          <p:cNvPr id="170" name="Google Shape;170;p31"/>
          <p:cNvSpPr txBox="1"/>
          <p:nvPr/>
        </p:nvSpPr>
        <p:spPr>
          <a:xfrm>
            <a:off x="100333" y="0"/>
            <a:ext cx="8052800" cy="1764545"/>
          </a:xfrm>
          <a:prstGeom prst="rect">
            <a:avLst/>
          </a:prstGeom>
          <a:solidFill>
            <a:srgbClr val="E22A87">
              <a:alpha val="77220"/>
            </a:srgbClr>
          </a:solidFill>
          <a:ln>
            <a:noFill/>
          </a:ln>
        </p:spPr>
        <p:txBody>
          <a:bodyPr spcFirstLastPara="1" wrap="square" lIns="121900" tIns="121900" rIns="121900" bIns="121900" anchor="t" anchorCtr="0">
            <a:spAutoFit/>
          </a:bodyPr>
          <a:lstStyle/>
          <a:p>
            <a:pPr algn="ctr" defTabSz="1219170">
              <a:spcBef>
                <a:spcPts val="1600"/>
              </a:spcBef>
              <a:spcAft>
                <a:spcPts val="1600"/>
              </a:spcAft>
              <a:buClr>
                <a:srgbClr val="000000"/>
              </a:buClr>
            </a:pPr>
            <a:r>
              <a:rPr lang="en-GB" sz="2400" b="1" kern="0">
                <a:solidFill>
                  <a:srgbClr val="FFFFFF"/>
                </a:solidFill>
                <a:latin typeface="Nunito"/>
                <a:ea typeface="Nunito"/>
                <a:cs typeface="Nunito"/>
                <a:sym typeface="Nunito"/>
              </a:rPr>
              <a:t>Over the last six years Riding Sunbeams has pioneered the direct connection of solar PV generation to electrified rail networks to power trains. </a:t>
            </a:r>
            <a:endParaRPr sz="1867" kern="0">
              <a:solidFill>
                <a:srgbClr val="000000"/>
              </a:solidFill>
              <a:latin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6">
            <a:extLst>
              <a:ext uri="{FF2B5EF4-FFF2-40B4-BE49-F238E27FC236}">
                <a16:creationId xmlns:a16="http://schemas.microsoft.com/office/drawing/2014/main" id="{8758E7BE-7C3B-407F-626C-928D54093232}"/>
              </a:ext>
            </a:extLst>
          </p:cNvPr>
          <p:cNvSpPr/>
          <p:nvPr/>
        </p:nvSpPr>
        <p:spPr>
          <a:xfrm>
            <a:off x="6980891" y="-1"/>
            <a:ext cx="3149071" cy="6858000"/>
          </a:xfrm>
          <a:custGeom>
            <a:avLst/>
            <a:gdLst>
              <a:gd name="connsiteX0" fmla="*/ 0 w 3304674"/>
              <a:gd name="connsiteY0" fmla="*/ 0 h 6858000"/>
              <a:gd name="connsiteX1" fmla="*/ 3304674 w 3304674"/>
              <a:gd name="connsiteY1" fmla="*/ 0 h 6858000"/>
              <a:gd name="connsiteX2" fmla="*/ 3304674 w 3304674"/>
              <a:gd name="connsiteY2" fmla="*/ 6858000 h 6858000"/>
              <a:gd name="connsiteX3" fmla="*/ 0 w 3304674"/>
              <a:gd name="connsiteY3" fmla="*/ 6858000 h 6858000"/>
              <a:gd name="connsiteX4" fmla="*/ 0 w 3304674"/>
              <a:gd name="connsiteY4" fmla="*/ 0 h 6858000"/>
              <a:gd name="connsiteX0" fmla="*/ 0 w 3304674"/>
              <a:gd name="connsiteY0" fmla="*/ 0 h 6858000"/>
              <a:gd name="connsiteX1" fmla="*/ 3096126 w 3304674"/>
              <a:gd name="connsiteY1" fmla="*/ 0 h 6858000"/>
              <a:gd name="connsiteX2" fmla="*/ 3304674 w 3304674"/>
              <a:gd name="connsiteY2" fmla="*/ 6858000 h 6858000"/>
              <a:gd name="connsiteX3" fmla="*/ 0 w 3304674"/>
              <a:gd name="connsiteY3" fmla="*/ 6858000 h 6858000"/>
              <a:gd name="connsiteX4" fmla="*/ 0 w 3304674"/>
              <a:gd name="connsiteY4" fmla="*/ 0 h 6858000"/>
              <a:gd name="connsiteX0" fmla="*/ 0 w 3304674"/>
              <a:gd name="connsiteY0" fmla="*/ 0 h 6858000"/>
              <a:gd name="connsiteX1" fmla="*/ 2823410 w 3304674"/>
              <a:gd name="connsiteY1" fmla="*/ 32084 h 6858000"/>
              <a:gd name="connsiteX2" fmla="*/ 3304674 w 3304674"/>
              <a:gd name="connsiteY2" fmla="*/ 6858000 h 6858000"/>
              <a:gd name="connsiteX3" fmla="*/ 0 w 3304674"/>
              <a:gd name="connsiteY3" fmla="*/ 6858000 h 6858000"/>
              <a:gd name="connsiteX4" fmla="*/ 0 w 3304674"/>
              <a:gd name="connsiteY4" fmla="*/ 0 h 6858000"/>
              <a:gd name="connsiteX0" fmla="*/ 0 w 3304674"/>
              <a:gd name="connsiteY0" fmla="*/ 0 h 6858000"/>
              <a:gd name="connsiteX1" fmla="*/ 2815209 w 3304674"/>
              <a:gd name="connsiteY1" fmla="*/ 3381 h 6858000"/>
              <a:gd name="connsiteX2" fmla="*/ 3304674 w 3304674"/>
              <a:gd name="connsiteY2" fmla="*/ 6858000 h 6858000"/>
              <a:gd name="connsiteX3" fmla="*/ 0 w 3304674"/>
              <a:gd name="connsiteY3" fmla="*/ 6858000 h 6858000"/>
              <a:gd name="connsiteX4" fmla="*/ 0 w 330467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4674" h="6858000">
                <a:moveTo>
                  <a:pt x="0" y="0"/>
                </a:moveTo>
                <a:lnTo>
                  <a:pt x="2815209" y="3381"/>
                </a:lnTo>
                <a:lnTo>
                  <a:pt x="3304674" y="6858000"/>
                </a:lnTo>
                <a:lnTo>
                  <a:pt x="0" y="6858000"/>
                </a:lnTo>
                <a:lnTo>
                  <a:pt x="0" y="0"/>
                </a:lnTo>
                <a:close/>
              </a:path>
            </a:pathLst>
          </a:custGeom>
          <a:solidFill>
            <a:srgbClr val="C742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6">
            <a:extLst>
              <a:ext uri="{FF2B5EF4-FFF2-40B4-BE49-F238E27FC236}">
                <a16:creationId xmlns:a16="http://schemas.microsoft.com/office/drawing/2014/main" id="{06E52792-71C9-9F9F-F97E-0B5C4E05C37B}"/>
              </a:ext>
            </a:extLst>
          </p:cNvPr>
          <p:cNvSpPr/>
          <p:nvPr/>
        </p:nvSpPr>
        <p:spPr>
          <a:xfrm>
            <a:off x="4553718" y="0"/>
            <a:ext cx="3224297" cy="6858000"/>
          </a:xfrm>
          <a:custGeom>
            <a:avLst/>
            <a:gdLst>
              <a:gd name="connsiteX0" fmla="*/ 0 w 3304674"/>
              <a:gd name="connsiteY0" fmla="*/ 0 h 6858000"/>
              <a:gd name="connsiteX1" fmla="*/ 3304674 w 3304674"/>
              <a:gd name="connsiteY1" fmla="*/ 0 h 6858000"/>
              <a:gd name="connsiteX2" fmla="*/ 3304674 w 3304674"/>
              <a:gd name="connsiteY2" fmla="*/ 6858000 h 6858000"/>
              <a:gd name="connsiteX3" fmla="*/ 0 w 3304674"/>
              <a:gd name="connsiteY3" fmla="*/ 6858000 h 6858000"/>
              <a:gd name="connsiteX4" fmla="*/ 0 w 3304674"/>
              <a:gd name="connsiteY4" fmla="*/ 0 h 6858000"/>
              <a:gd name="connsiteX0" fmla="*/ 0 w 3304674"/>
              <a:gd name="connsiteY0" fmla="*/ 0 h 6858000"/>
              <a:gd name="connsiteX1" fmla="*/ 3096126 w 3304674"/>
              <a:gd name="connsiteY1" fmla="*/ 0 h 6858000"/>
              <a:gd name="connsiteX2" fmla="*/ 3304674 w 3304674"/>
              <a:gd name="connsiteY2" fmla="*/ 6858000 h 6858000"/>
              <a:gd name="connsiteX3" fmla="*/ 0 w 3304674"/>
              <a:gd name="connsiteY3" fmla="*/ 6858000 h 6858000"/>
              <a:gd name="connsiteX4" fmla="*/ 0 w 3304674"/>
              <a:gd name="connsiteY4" fmla="*/ 0 h 6858000"/>
              <a:gd name="connsiteX0" fmla="*/ 0 w 3304674"/>
              <a:gd name="connsiteY0" fmla="*/ 0 h 6858000"/>
              <a:gd name="connsiteX1" fmla="*/ 2823410 w 3304674"/>
              <a:gd name="connsiteY1" fmla="*/ 32084 h 6858000"/>
              <a:gd name="connsiteX2" fmla="*/ 3304674 w 3304674"/>
              <a:gd name="connsiteY2" fmla="*/ 6858000 h 6858000"/>
              <a:gd name="connsiteX3" fmla="*/ 0 w 3304674"/>
              <a:gd name="connsiteY3" fmla="*/ 6858000 h 6858000"/>
              <a:gd name="connsiteX4" fmla="*/ 0 w 3304674"/>
              <a:gd name="connsiteY4" fmla="*/ 0 h 6858000"/>
              <a:gd name="connsiteX0" fmla="*/ 0 w 3304674"/>
              <a:gd name="connsiteY0" fmla="*/ 0 h 6858000"/>
              <a:gd name="connsiteX1" fmla="*/ 2815209 w 3304674"/>
              <a:gd name="connsiteY1" fmla="*/ 3381 h 6858000"/>
              <a:gd name="connsiteX2" fmla="*/ 3304674 w 3304674"/>
              <a:gd name="connsiteY2" fmla="*/ 6858000 h 6858000"/>
              <a:gd name="connsiteX3" fmla="*/ 0 w 3304674"/>
              <a:gd name="connsiteY3" fmla="*/ 6858000 h 6858000"/>
              <a:gd name="connsiteX4" fmla="*/ 0 w 330467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4674" h="6858000">
                <a:moveTo>
                  <a:pt x="0" y="0"/>
                </a:moveTo>
                <a:lnTo>
                  <a:pt x="2815209" y="3381"/>
                </a:lnTo>
                <a:lnTo>
                  <a:pt x="3304674" y="6858000"/>
                </a:lnTo>
                <a:lnTo>
                  <a:pt x="0" y="6858000"/>
                </a:lnTo>
                <a:lnTo>
                  <a:pt x="0" y="0"/>
                </a:lnTo>
                <a:close/>
              </a:path>
            </a:pathLst>
          </a:custGeom>
          <a:solidFill>
            <a:srgbClr val="913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6">
            <a:extLst>
              <a:ext uri="{FF2B5EF4-FFF2-40B4-BE49-F238E27FC236}">
                <a16:creationId xmlns:a16="http://schemas.microsoft.com/office/drawing/2014/main" id="{A8160D87-E8E3-FC38-7AE7-2038EACD37E3}"/>
              </a:ext>
            </a:extLst>
          </p:cNvPr>
          <p:cNvSpPr/>
          <p:nvPr/>
        </p:nvSpPr>
        <p:spPr>
          <a:xfrm>
            <a:off x="2143995" y="0"/>
            <a:ext cx="3304674" cy="6858000"/>
          </a:xfrm>
          <a:custGeom>
            <a:avLst/>
            <a:gdLst>
              <a:gd name="connsiteX0" fmla="*/ 0 w 3304674"/>
              <a:gd name="connsiteY0" fmla="*/ 0 h 6858000"/>
              <a:gd name="connsiteX1" fmla="*/ 3304674 w 3304674"/>
              <a:gd name="connsiteY1" fmla="*/ 0 h 6858000"/>
              <a:gd name="connsiteX2" fmla="*/ 3304674 w 3304674"/>
              <a:gd name="connsiteY2" fmla="*/ 6858000 h 6858000"/>
              <a:gd name="connsiteX3" fmla="*/ 0 w 3304674"/>
              <a:gd name="connsiteY3" fmla="*/ 6858000 h 6858000"/>
              <a:gd name="connsiteX4" fmla="*/ 0 w 3304674"/>
              <a:gd name="connsiteY4" fmla="*/ 0 h 6858000"/>
              <a:gd name="connsiteX0" fmla="*/ 0 w 3304674"/>
              <a:gd name="connsiteY0" fmla="*/ 0 h 6858000"/>
              <a:gd name="connsiteX1" fmla="*/ 3096126 w 3304674"/>
              <a:gd name="connsiteY1" fmla="*/ 0 h 6858000"/>
              <a:gd name="connsiteX2" fmla="*/ 3304674 w 3304674"/>
              <a:gd name="connsiteY2" fmla="*/ 6858000 h 6858000"/>
              <a:gd name="connsiteX3" fmla="*/ 0 w 3304674"/>
              <a:gd name="connsiteY3" fmla="*/ 6858000 h 6858000"/>
              <a:gd name="connsiteX4" fmla="*/ 0 w 3304674"/>
              <a:gd name="connsiteY4" fmla="*/ 0 h 6858000"/>
              <a:gd name="connsiteX0" fmla="*/ 0 w 3304674"/>
              <a:gd name="connsiteY0" fmla="*/ 0 h 6858000"/>
              <a:gd name="connsiteX1" fmla="*/ 2823410 w 3304674"/>
              <a:gd name="connsiteY1" fmla="*/ 32084 h 6858000"/>
              <a:gd name="connsiteX2" fmla="*/ 3304674 w 3304674"/>
              <a:gd name="connsiteY2" fmla="*/ 6858000 h 6858000"/>
              <a:gd name="connsiteX3" fmla="*/ 0 w 3304674"/>
              <a:gd name="connsiteY3" fmla="*/ 6858000 h 6858000"/>
              <a:gd name="connsiteX4" fmla="*/ 0 w 3304674"/>
              <a:gd name="connsiteY4" fmla="*/ 0 h 6858000"/>
              <a:gd name="connsiteX0" fmla="*/ 0 w 3304674"/>
              <a:gd name="connsiteY0" fmla="*/ 0 h 6858000"/>
              <a:gd name="connsiteX1" fmla="*/ 2815209 w 3304674"/>
              <a:gd name="connsiteY1" fmla="*/ 3381 h 6858000"/>
              <a:gd name="connsiteX2" fmla="*/ 3304674 w 3304674"/>
              <a:gd name="connsiteY2" fmla="*/ 6858000 h 6858000"/>
              <a:gd name="connsiteX3" fmla="*/ 0 w 3304674"/>
              <a:gd name="connsiteY3" fmla="*/ 6858000 h 6858000"/>
              <a:gd name="connsiteX4" fmla="*/ 0 w 330467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4674" h="6858000">
                <a:moveTo>
                  <a:pt x="0" y="0"/>
                </a:moveTo>
                <a:lnTo>
                  <a:pt x="2815209" y="3381"/>
                </a:lnTo>
                <a:lnTo>
                  <a:pt x="3304674" y="6858000"/>
                </a:lnTo>
                <a:lnTo>
                  <a:pt x="0" y="6858000"/>
                </a:lnTo>
                <a:lnTo>
                  <a:pt x="0" y="0"/>
                </a:lnTo>
                <a:close/>
              </a:path>
            </a:pathLst>
          </a:custGeom>
          <a:solidFill>
            <a:srgbClr val="006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D90D553-B5AD-AE40-CA85-B076C48DE879}"/>
              </a:ext>
            </a:extLst>
          </p:cNvPr>
          <p:cNvSpPr/>
          <p:nvPr/>
        </p:nvSpPr>
        <p:spPr>
          <a:xfrm>
            <a:off x="0" y="0"/>
            <a:ext cx="3021496" cy="6858000"/>
          </a:xfrm>
          <a:custGeom>
            <a:avLst/>
            <a:gdLst>
              <a:gd name="connsiteX0" fmla="*/ 0 w 3304674"/>
              <a:gd name="connsiteY0" fmla="*/ 0 h 6858000"/>
              <a:gd name="connsiteX1" fmla="*/ 3304674 w 3304674"/>
              <a:gd name="connsiteY1" fmla="*/ 0 h 6858000"/>
              <a:gd name="connsiteX2" fmla="*/ 3304674 w 3304674"/>
              <a:gd name="connsiteY2" fmla="*/ 6858000 h 6858000"/>
              <a:gd name="connsiteX3" fmla="*/ 0 w 3304674"/>
              <a:gd name="connsiteY3" fmla="*/ 6858000 h 6858000"/>
              <a:gd name="connsiteX4" fmla="*/ 0 w 3304674"/>
              <a:gd name="connsiteY4" fmla="*/ 0 h 6858000"/>
              <a:gd name="connsiteX0" fmla="*/ 0 w 3304674"/>
              <a:gd name="connsiteY0" fmla="*/ 0 h 6858000"/>
              <a:gd name="connsiteX1" fmla="*/ 3096126 w 3304674"/>
              <a:gd name="connsiteY1" fmla="*/ 0 h 6858000"/>
              <a:gd name="connsiteX2" fmla="*/ 3304674 w 3304674"/>
              <a:gd name="connsiteY2" fmla="*/ 6858000 h 6858000"/>
              <a:gd name="connsiteX3" fmla="*/ 0 w 3304674"/>
              <a:gd name="connsiteY3" fmla="*/ 6858000 h 6858000"/>
              <a:gd name="connsiteX4" fmla="*/ 0 w 3304674"/>
              <a:gd name="connsiteY4" fmla="*/ 0 h 6858000"/>
              <a:gd name="connsiteX0" fmla="*/ 0 w 3304674"/>
              <a:gd name="connsiteY0" fmla="*/ 0 h 6858000"/>
              <a:gd name="connsiteX1" fmla="*/ 2823410 w 3304674"/>
              <a:gd name="connsiteY1" fmla="*/ 32084 h 6858000"/>
              <a:gd name="connsiteX2" fmla="*/ 3304674 w 3304674"/>
              <a:gd name="connsiteY2" fmla="*/ 6858000 h 6858000"/>
              <a:gd name="connsiteX3" fmla="*/ 0 w 3304674"/>
              <a:gd name="connsiteY3" fmla="*/ 6858000 h 6858000"/>
              <a:gd name="connsiteX4" fmla="*/ 0 w 3304674"/>
              <a:gd name="connsiteY4" fmla="*/ 0 h 6858000"/>
              <a:gd name="connsiteX0" fmla="*/ 0 w 3304674"/>
              <a:gd name="connsiteY0" fmla="*/ 0 h 6858000"/>
              <a:gd name="connsiteX1" fmla="*/ 2815209 w 3304674"/>
              <a:gd name="connsiteY1" fmla="*/ 3381 h 6858000"/>
              <a:gd name="connsiteX2" fmla="*/ 3304674 w 3304674"/>
              <a:gd name="connsiteY2" fmla="*/ 6858000 h 6858000"/>
              <a:gd name="connsiteX3" fmla="*/ 0 w 3304674"/>
              <a:gd name="connsiteY3" fmla="*/ 6858000 h 6858000"/>
              <a:gd name="connsiteX4" fmla="*/ 0 w 330467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4674" h="6858000">
                <a:moveTo>
                  <a:pt x="0" y="0"/>
                </a:moveTo>
                <a:lnTo>
                  <a:pt x="2815209" y="3381"/>
                </a:lnTo>
                <a:lnTo>
                  <a:pt x="3304674" y="6858000"/>
                </a:lnTo>
                <a:lnTo>
                  <a:pt x="0" y="6858000"/>
                </a:lnTo>
                <a:lnTo>
                  <a:pt x="0" y="0"/>
                </a:lnTo>
                <a:close/>
              </a:path>
            </a:pathLst>
          </a:custGeom>
          <a:solidFill>
            <a:srgbClr val="007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ontent Placeholder 2">
            <a:extLst>
              <a:ext uri="{FF2B5EF4-FFF2-40B4-BE49-F238E27FC236}">
                <a16:creationId xmlns:a16="http://schemas.microsoft.com/office/drawing/2014/main" id="{4113BC96-DEA3-6039-5405-B1EFA0DDC5D3}"/>
              </a:ext>
            </a:extLst>
          </p:cNvPr>
          <p:cNvSpPr txBox="1"/>
          <p:nvPr/>
        </p:nvSpPr>
        <p:spPr>
          <a:xfrm rot="21332345">
            <a:off x="9926798" y="1530334"/>
            <a:ext cx="2176328" cy="4343257"/>
          </a:xfrm>
          <a:prstGeom prst="rect">
            <a:avLst/>
          </a:prstGeom>
          <a:noFill/>
          <a:ln cap="flat">
            <a:noFill/>
          </a:ln>
        </p:spPr>
        <p:txBody>
          <a:bodyPr vert="horz" wrap="square" lIns="91440" tIns="45720" rIns="91440" bIns="45720" anchor="t" anchorCtr="0" compatLnSpc="1">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2400" b="1" u="none" strike="noStrike" kern="1200" cap="none" spc="0" baseline="0" dirty="0">
                <a:solidFill>
                  <a:schemeClr val="bg1"/>
                </a:solidFill>
                <a:uFillTx/>
                <a:latin typeface="Arial Nova Cond" panose="020B0506020202020204" pitchFamily="34" charset="0"/>
              </a:rPr>
              <a:t>Powering </a:t>
            </a:r>
            <a:br>
              <a:rPr lang="en-GB" sz="2400" b="1" u="none" strike="noStrike" kern="1200" cap="none" spc="0" baseline="0" dirty="0">
                <a:solidFill>
                  <a:schemeClr val="bg1"/>
                </a:solidFill>
                <a:uFillTx/>
                <a:latin typeface="Arial Nova Cond" panose="020B0506020202020204" pitchFamily="34" charset="0"/>
              </a:rPr>
            </a:br>
            <a:r>
              <a:rPr lang="en-GB" sz="2400" b="1" u="none" strike="noStrike" kern="1200" cap="none" spc="0" baseline="0" dirty="0">
                <a:solidFill>
                  <a:schemeClr val="bg1"/>
                </a:solidFill>
                <a:uFillTx/>
                <a:latin typeface="Arial Nova Cond" panose="020B0506020202020204" pitchFamily="34" charset="0"/>
              </a:rPr>
              <a:t>Up</a:t>
            </a:r>
            <a:endParaRPr lang="en-GB" sz="2400" b="1" u="none" strike="noStrike" kern="1200" cap="none" spc="0" baseline="0" dirty="0">
              <a:solidFill>
                <a:schemeClr val="bg1"/>
              </a:solidFill>
              <a:uFillTx/>
              <a:latin typeface="Arial Nova Cond" panose="020B0506020202020204" pitchFamily="34" charset="0"/>
              <a:ea typeface="Calibri"/>
              <a:cs typeface="Calibri"/>
            </a:endParaRPr>
          </a:p>
          <a:p>
            <a:pPr defTabSz="914400">
              <a:lnSpc>
                <a:spcPct val="90000"/>
              </a:lnSpc>
              <a:spcBef>
                <a:spcPts val="1000"/>
              </a:spcBef>
              <a:defRPr sz="1800" b="0" i="0" u="none" strike="noStrike" kern="0" cap="none" spc="0" baseline="0">
                <a:solidFill>
                  <a:srgbClr val="000000"/>
                </a:solidFill>
                <a:uFillTx/>
              </a:defRPr>
            </a:pPr>
            <a:r>
              <a:rPr lang="en-GB" sz="1600" dirty="0">
                <a:solidFill>
                  <a:schemeClr val="bg1"/>
                </a:solidFill>
                <a:latin typeface="Arial Nova Cond Light" panose="020B0306020202020204" pitchFamily="34" charset="0"/>
              </a:rPr>
              <a:t>Development support for advanced groups working on </a:t>
            </a:r>
            <a:r>
              <a:rPr lang="en-GB" sz="1600" u="none" strike="noStrike" kern="1200" cap="none" spc="0" baseline="0" dirty="0">
                <a:solidFill>
                  <a:schemeClr val="bg1"/>
                </a:solidFill>
                <a:uFillTx/>
                <a:latin typeface="Arial Nova Cond Light" panose="020B0306020202020204" pitchFamily="34" charset="0"/>
              </a:rPr>
              <a:t>heat networks, renewable energy and low carbon transport.</a:t>
            </a:r>
            <a:endParaRPr lang="en-GB" sz="1600" u="none" strike="noStrike" kern="1200" cap="none" spc="0" baseline="0" dirty="0">
              <a:solidFill>
                <a:schemeClr val="bg1"/>
              </a:solidFill>
              <a:uFillTx/>
              <a:latin typeface="Arial Nova Cond Light" panose="020B0306020202020204" pitchFamily="34" charset="0"/>
              <a:ea typeface="Calibri"/>
              <a:cs typeface="Calibri"/>
            </a:endParaRPr>
          </a:p>
          <a:p>
            <a:pPr defTabSz="914400">
              <a:lnSpc>
                <a:spcPct val="90000"/>
              </a:lnSpc>
              <a:spcBef>
                <a:spcPts val="1000"/>
              </a:spcBef>
              <a:defRPr sz="1800" b="0" i="0" u="none" strike="noStrike" kern="0" cap="none" spc="0" baseline="0">
                <a:solidFill>
                  <a:srgbClr val="000000"/>
                </a:solidFill>
                <a:uFillTx/>
              </a:defRPr>
            </a:pPr>
            <a:endParaRPr lang="en-GB" sz="1600" dirty="0">
              <a:solidFill>
                <a:schemeClr val="bg1"/>
              </a:solidFill>
              <a:latin typeface="Arial Nova Cond Light" panose="020B0306020202020204" pitchFamily="34" charset="0"/>
              <a:ea typeface="Calibri"/>
              <a:cs typeface="Calibri"/>
            </a:endParaRPr>
          </a:p>
          <a:p>
            <a:pPr defTabSz="914400">
              <a:lnSpc>
                <a:spcPct val="90000"/>
              </a:lnSpc>
              <a:spcBef>
                <a:spcPts val="1000"/>
              </a:spcBef>
              <a:defRPr sz="1800" b="0" i="0" u="none" strike="noStrike" kern="0" cap="none" spc="0" baseline="0">
                <a:solidFill>
                  <a:srgbClr val="000000"/>
                </a:solidFill>
                <a:uFillTx/>
              </a:defRPr>
            </a:pPr>
            <a:r>
              <a:rPr lang="en-GB" dirty="0">
                <a:solidFill>
                  <a:schemeClr val="bg1"/>
                </a:solidFill>
                <a:latin typeface="Arial Nova Cond Light" panose="020B0306020202020204" pitchFamily="34" charset="0"/>
                <a:ea typeface="Calibri"/>
                <a:cs typeface="Calibri"/>
              </a:rPr>
              <a:t>These groups have usually started off with building local presence and network through energy advice.</a:t>
            </a:r>
          </a:p>
          <a:p>
            <a:pPr marL="0" marR="0" lvl="0" indent="0"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GB" sz="2800" u="none" strike="noStrike" kern="1200" cap="none" spc="0" baseline="0" dirty="0">
              <a:solidFill>
                <a:srgbClr val="0070C0"/>
              </a:solidFill>
              <a:uFillTx/>
              <a:latin typeface="Arial Nova Cond Light" panose="020B0306020202020204" pitchFamily="34" charset="0"/>
              <a:ea typeface="Calibri"/>
              <a:cs typeface="Calibri"/>
            </a:endParaRPr>
          </a:p>
          <a:p>
            <a:pPr marL="0" marR="0" lvl="0" indent="0"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GB" sz="2000" u="none" strike="noStrike" kern="1200" cap="none" spc="0" baseline="0" dirty="0">
              <a:solidFill>
                <a:srgbClr val="000000"/>
              </a:solidFill>
              <a:uFillTx/>
              <a:latin typeface="Arial Nova Cond Light" panose="020B0306020202020204" pitchFamily="34" charset="0"/>
              <a:ea typeface="Calibri"/>
              <a:cs typeface="Calibri"/>
            </a:endParaRPr>
          </a:p>
          <a:p>
            <a:pPr marL="0" marR="0" lvl="0" indent="0"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GB" sz="2000" u="none" strike="noStrike" kern="1200" cap="none" spc="0" baseline="0" dirty="0">
              <a:solidFill>
                <a:srgbClr val="000000"/>
              </a:solidFill>
              <a:uFillTx/>
              <a:latin typeface="Arial Nova Cond Light" panose="020B0306020202020204" pitchFamily="34" charset="0"/>
              <a:ea typeface="Calibri"/>
              <a:cs typeface="Calibri"/>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GB" sz="2000" u="none" strike="noStrike" kern="1200" cap="none" spc="0" baseline="0" dirty="0">
              <a:solidFill>
                <a:srgbClr val="000000"/>
              </a:solidFill>
              <a:uFillTx/>
              <a:latin typeface="Arial Nova Cond Light" panose="020B0306020202020204" pitchFamily="34" charset="0"/>
            </a:endParaRPr>
          </a:p>
          <a:p>
            <a:pPr defTabSz="914400">
              <a:lnSpc>
                <a:spcPct val="90000"/>
              </a:lnSpc>
              <a:spcBef>
                <a:spcPts val="1000"/>
              </a:spcBef>
              <a:defRPr sz="1800" b="0" i="0" u="none" strike="noStrike" kern="0" cap="none" spc="0" baseline="0">
                <a:solidFill>
                  <a:srgbClr val="000000"/>
                </a:solidFill>
                <a:uFillTx/>
              </a:defRPr>
            </a:pPr>
            <a:endParaRPr lang="en-GB" sz="2000" dirty="0">
              <a:solidFill>
                <a:srgbClr val="000000"/>
              </a:solidFill>
              <a:latin typeface="Arial Nova Cond Light" panose="020B0306020202020204" pitchFamily="34" charset="0"/>
              <a:ea typeface="Calibri"/>
              <a:cs typeface="Calibri"/>
            </a:endParaRPr>
          </a:p>
        </p:txBody>
      </p:sp>
      <p:sp>
        <p:nvSpPr>
          <p:cNvPr id="31" name="Content Placeholder 2">
            <a:extLst>
              <a:ext uri="{FF2B5EF4-FFF2-40B4-BE49-F238E27FC236}">
                <a16:creationId xmlns:a16="http://schemas.microsoft.com/office/drawing/2014/main" id="{217321B1-B0B3-399E-A922-659361370DBD}"/>
              </a:ext>
            </a:extLst>
          </p:cNvPr>
          <p:cNvSpPr txBox="1"/>
          <p:nvPr/>
        </p:nvSpPr>
        <p:spPr>
          <a:xfrm rot="21365279">
            <a:off x="7566458" y="1521454"/>
            <a:ext cx="2176328" cy="4343257"/>
          </a:xfrm>
          <a:prstGeom prst="rect">
            <a:avLst/>
          </a:prstGeom>
          <a:noFill/>
          <a:ln cap="flat">
            <a:noFill/>
          </a:ln>
        </p:spPr>
        <p:txBody>
          <a:bodyPr vert="horz" wrap="square" lIns="91440" tIns="45720" rIns="91440" bIns="45720" anchor="t" anchorCtr="0" compatLnSpc="1">
            <a:normAutofit/>
          </a:bodyPr>
          <a:lstStyle/>
          <a:p>
            <a:pPr marL="0" marR="0" lvl="0" indent="0"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2400" b="1" u="none" strike="noStrike" kern="1200" cap="none" spc="0" baseline="0">
                <a:solidFill>
                  <a:schemeClr val="bg1"/>
                </a:solidFill>
                <a:uFillTx/>
                <a:latin typeface="Arial Nova Cond" panose="020B0506020202020204" pitchFamily="34" charset="0"/>
              </a:rPr>
              <a:t>Powering </a:t>
            </a:r>
            <a:br>
              <a:rPr lang="en-GB" sz="2400" b="1" u="none" strike="noStrike" kern="1200" cap="none" spc="0" baseline="0">
                <a:solidFill>
                  <a:schemeClr val="bg1"/>
                </a:solidFill>
                <a:uFillTx/>
                <a:latin typeface="Arial Nova Cond" panose="020B0506020202020204" pitchFamily="34" charset="0"/>
              </a:rPr>
            </a:br>
            <a:r>
              <a:rPr lang="en-GB" sz="2400" b="1" u="none" strike="noStrike" kern="1200" cap="none" spc="0" baseline="0">
                <a:solidFill>
                  <a:schemeClr val="bg1"/>
                </a:solidFill>
                <a:uFillTx/>
                <a:latin typeface="Arial Nova Cond" panose="020B0506020202020204" pitchFamily="34" charset="0"/>
              </a:rPr>
              <a:t>Down</a:t>
            </a:r>
            <a:endParaRPr lang="en-GB" sz="2400" b="1" u="none" strike="noStrike" kern="1200" cap="none" spc="0" baseline="0">
              <a:solidFill>
                <a:schemeClr val="bg1"/>
              </a:solidFill>
              <a:uFillTx/>
              <a:latin typeface="Arial Nova Cond" panose="020B0506020202020204" pitchFamily="34" charset="0"/>
              <a:ea typeface="Calibri"/>
              <a:cs typeface="Calibri"/>
            </a:endParaRPr>
          </a:p>
          <a:p>
            <a:pPr defTabSz="914400">
              <a:lnSpc>
                <a:spcPct val="90000"/>
              </a:lnSpc>
              <a:spcBef>
                <a:spcPts val="1000"/>
              </a:spcBef>
              <a:defRPr sz="1800" b="0" i="0" u="none" strike="noStrike" kern="0" cap="none" spc="0" baseline="0">
                <a:solidFill>
                  <a:srgbClr val="000000"/>
                </a:solidFill>
                <a:uFillTx/>
              </a:defRPr>
            </a:pPr>
            <a:r>
              <a:rPr lang="en-GB" sz="1600">
                <a:solidFill>
                  <a:schemeClr val="bg1"/>
                </a:solidFill>
                <a:latin typeface="Arial Nova Cond Light" panose="020B0306020202020204" pitchFamily="34" charset="0"/>
              </a:rPr>
              <a:t>Community scale </a:t>
            </a:r>
            <a:r>
              <a:rPr lang="en-GB" sz="1600" kern="0">
                <a:solidFill>
                  <a:schemeClr val="bg1"/>
                </a:solidFill>
                <a:latin typeface="Arial Nova Cond Light" panose="020B0306020202020204" pitchFamily="34" charset="0"/>
              </a:rPr>
              <a:t>mobilisation </a:t>
            </a:r>
            <a:r>
              <a:rPr lang="en-GB" sz="1600" u="none" strike="noStrike" kern="1200" cap="none" spc="0" baseline="0">
                <a:solidFill>
                  <a:schemeClr val="bg1"/>
                </a:solidFill>
                <a:uFillTx/>
                <a:latin typeface="Arial Nova Cond Light" panose="020B0306020202020204" pitchFamily="34" charset="0"/>
              </a:rPr>
              <a:t>of community energy champions who provide trusted and impartial local advice on energy and cost savings</a:t>
            </a:r>
            <a:r>
              <a:rPr lang="en-GB" sz="1600">
                <a:solidFill>
                  <a:schemeClr val="bg1"/>
                </a:solidFill>
                <a:latin typeface="Arial Nova Cond Light" panose="020B0306020202020204" pitchFamily="34" charset="0"/>
              </a:rPr>
              <a:t>.</a:t>
            </a:r>
            <a:r>
              <a:rPr lang="en-GB" sz="1600" kern="0">
                <a:solidFill>
                  <a:schemeClr val="bg1"/>
                </a:solidFill>
                <a:latin typeface="Arial Nova Cond Light" panose="020B0306020202020204" pitchFamily="34" charset="0"/>
                <a:ea typeface="Calibri"/>
                <a:cs typeface="Calibri"/>
              </a:rPr>
              <a:t> </a:t>
            </a:r>
          </a:p>
          <a:p>
            <a:pPr defTabSz="914400">
              <a:lnSpc>
                <a:spcPct val="90000"/>
              </a:lnSpc>
              <a:spcBef>
                <a:spcPts val="1000"/>
              </a:spcBef>
              <a:defRPr sz="1800" b="0" i="0" u="none" strike="noStrike" kern="0" cap="none" spc="0" baseline="0">
                <a:solidFill>
                  <a:srgbClr val="000000"/>
                </a:solidFill>
                <a:uFillTx/>
              </a:defRPr>
            </a:pPr>
            <a:r>
              <a:rPr lang="en-GB" kern="0">
                <a:solidFill>
                  <a:schemeClr val="bg1"/>
                </a:solidFill>
                <a:latin typeface="Arial Nova Cond Light" panose="020B0306020202020204" pitchFamily="34" charset="0"/>
                <a:ea typeface="Calibri"/>
                <a:cs typeface="Calibri"/>
              </a:rPr>
              <a:t>Energy advice supports the development of community energy groups, development of </a:t>
            </a:r>
            <a:r>
              <a:rPr lang="en-GB" kern="0">
                <a:solidFill>
                  <a:schemeClr val="bg1"/>
                </a:solidFill>
                <a:latin typeface="Arial Nova Cond Light" panose="020B0306020202020204" pitchFamily="34" charset="0"/>
                <a:ea typeface="+mn-lt"/>
                <a:cs typeface="+mn-lt"/>
              </a:rPr>
              <a:t>local retrofit markets and creation of green jobs.</a:t>
            </a:r>
            <a:endParaRPr lang="en-GB">
              <a:solidFill>
                <a:schemeClr val="bg1"/>
              </a:solidFill>
              <a:latin typeface="Arial Nova Cond Light" panose="020B0306020202020204" pitchFamily="34" charset="0"/>
              <a:ea typeface="Calibri"/>
              <a:cs typeface="Calibri"/>
            </a:endParaRPr>
          </a:p>
          <a:p>
            <a:pPr marL="0" marR="0" lvl="0" indent="0" algn="l" defTabSz="914400">
              <a:lnSpc>
                <a:spcPct val="90000"/>
              </a:lnSpc>
              <a:spcBef>
                <a:spcPts val="1000"/>
              </a:spcBef>
              <a:spcAft>
                <a:spcPts val="0"/>
              </a:spcAft>
              <a:buNone/>
              <a:tabLst/>
              <a:defRPr sz="1800" b="0" i="0" u="none" strike="noStrike" kern="0" cap="none" spc="0" baseline="0">
                <a:solidFill>
                  <a:srgbClr val="000000"/>
                </a:solidFill>
                <a:uFillTx/>
              </a:defRPr>
            </a:pPr>
            <a:endParaRPr lang="en-GB" sz="2000" u="none" strike="noStrike" kern="0" cap="none" spc="0" baseline="0">
              <a:solidFill>
                <a:schemeClr val="bg1"/>
              </a:solidFill>
              <a:uFillTx/>
              <a:latin typeface="Arial Nova Cond Light" panose="020B0306020202020204" pitchFamily="34" charset="0"/>
              <a:ea typeface="Calibri"/>
              <a:cs typeface="Calibri"/>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GB" sz="2000" u="none" strike="noStrike" kern="1200" cap="none" spc="0" baseline="0">
              <a:solidFill>
                <a:srgbClr val="000000"/>
              </a:solidFill>
              <a:uFillTx/>
              <a:latin typeface="Arial Nova Cond Light" panose="020B0306020202020204" pitchFamily="34" charset="0"/>
              <a:ea typeface="Calibri"/>
              <a:cs typeface="Calibri"/>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GB" sz="2000" u="none" strike="noStrike" kern="1200" cap="none" spc="0" baseline="0">
              <a:solidFill>
                <a:srgbClr val="000000"/>
              </a:solidFill>
              <a:uFillTx/>
              <a:latin typeface="Arial Nova Cond Light" panose="020B0306020202020204" pitchFamily="34" charset="0"/>
              <a:ea typeface="Calibri"/>
              <a:cs typeface="Calibri"/>
            </a:endParaRPr>
          </a:p>
          <a:p>
            <a:pPr defTabSz="914400">
              <a:lnSpc>
                <a:spcPct val="90000"/>
              </a:lnSpc>
              <a:spcBef>
                <a:spcPts val="1000"/>
              </a:spcBef>
              <a:defRPr sz="1800" b="0" i="0" u="none" strike="noStrike" kern="0" cap="none" spc="0" baseline="0">
                <a:solidFill>
                  <a:srgbClr val="000000"/>
                </a:solidFill>
                <a:uFillTx/>
              </a:defRPr>
            </a:pPr>
            <a:endParaRPr lang="en-GB" sz="2000">
              <a:solidFill>
                <a:srgbClr val="000000"/>
              </a:solidFill>
              <a:latin typeface="Arial Nova Cond Light" panose="020B0306020202020204" pitchFamily="34" charset="0"/>
              <a:ea typeface="Calibri"/>
              <a:cs typeface="Calibri"/>
            </a:endParaRPr>
          </a:p>
          <a:p>
            <a:pPr defTabSz="914400">
              <a:lnSpc>
                <a:spcPct val="90000"/>
              </a:lnSpc>
              <a:spcBef>
                <a:spcPts val="1000"/>
              </a:spcBef>
              <a:defRPr sz="1800" b="0" i="0" u="none" strike="noStrike" kern="0" cap="none" spc="0" baseline="0">
                <a:solidFill>
                  <a:srgbClr val="000000"/>
                </a:solidFill>
                <a:uFillTx/>
              </a:defRPr>
            </a:pPr>
            <a:endParaRPr lang="en-GB" sz="2000">
              <a:solidFill>
                <a:srgbClr val="000000"/>
              </a:solidFill>
              <a:latin typeface="Arial Nova Cond Light" panose="020B0306020202020204" pitchFamily="34" charset="0"/>
              <a:ea typeface="Calibri"/>
              <a:cs typeface="Calibri"/>
            </a:endParaRPr>
          </a:p>
        </p:txBody>
      </p:sp>
      <p:sp>
        <p:nvSpPr>
          <p:cNvPr id="32" name="Content Placeholder 2">
            <a:extLst>
              <a:ext uri="{FF2B5EF4-FFF2-40B4-BE49-F238E27FC236}">
                <a16:creationId xmlns:a16="http://schemas.microsoft.com/office/drawing/2014/main" id="{132B6C56-68F9-FEA2-FEF7-54BB313376C2}"/>
              </a:ext>
            </a:extLst>
          </p:cNvPr>
          <p:cNvSpPr txBox="1"/>
          <p:nvPr/>
        </p:nvSpPr>
        <p:spPr>
          <a:xfrm rot="21355740">
            <a:off x="5233827" y="1523821"/>
            <a:ext cx="2162940" cy="4146874"/>
          </a:xfrm>
          <a:prstGeom prst="rect">
            <a:avLst/>
          </a:prstGeom>
          <a:noFill/>
          <a:ln cap="flat">
            <a:noFill/>
          </a:ln>
        </p:spPr>
        <p:txBody>
          <a:bodyPr vert="horz" wrap="square" lIns="91440" tIns="45720" rIns="91440" bIns="45720" anchor="t" anchorCtr="0" compatLnSpc="1">
            <a:normAutofit/>
          </a:bodyPr>
          <a:lstStyle/>
          <a:p>
            <a:pPr defTabSz="914400">
              <a:lnSpc>
                <a:spcPct val="90000"/>
              </a:lnSpc>
              <a:spcBef>
                <a:spcPts val="1000"/>
              </a:spcBef>
              <a:defRPr sz="1800" b="0" i="0" u="none" strike="noStrike" kern="0" cap="none" spc="0" baseline="0">
                <a:solidFill>
                  <a:srgbClr val="000000"/>
                </a:solidFill>
                <a:uFillTx/>
              </a:defRPr>
            </a:pPr>
            <a:r>
              <a:rPr lang="en-GB" sz="2400" b="1" u="none" strike="noStrike" kern="1200" cap="none" spc="0" baseline="0">
                <a:solidFill>
                  <a:srgbClr val="FFFFFF"/>
                </a:solidFill>
                <a:uFillTx/>
                <a:latin typeface="Arial Nova Cond" panose="020B0506020202020204" pitchFamily="34" charset="0"/>
              </a:rPr>
              <a:t>Energy </a:t>
            </a:r>
            <a:r>
              <a:rPr lang="en-GB" sz="2400" b="1">
                <a:solidFill>
                  <a:srgbClr val="FFFFFF"/>
                </a:solidFill>
                <a:latin typeface="Arial Nova Cond" panose="020B0506020202020204" pitchFamily="34" charset="0"/>
              </a:rPr>
              <a:t>Planning</a:t>
            </a:r>
            <a:endParaRPr lang="en-GB" sz="2400" b="1" u="none" strike="noStrike" kern="1200" cap="none" spc="0" baseline="0">
              <a:solidFill>
                <a:srgbClr val="FFFFFF"/>
              </a:solidFill>
              <a:uFillTx/>
              <a:latin typeface="Arial Nova Cond" panose="020B0506020202020204" pitchFamily="34" charset="0"/>
              <a:ea typeface="Calibri"/>
              <a:cs typeface="Calibri"/>
            </a:endParaRPr>
          </a:p>
          <a:p>
            <a:pPr defTabSz="914400">
              <a:spcBef>
                <a:spcPts val="1000"/>
              </a:spcBef>
              <a:defRPr sz="1800" b="0" i="0" u="none" strike="noStrike" kern="0" cap="none" spc="0" baseline="0">
                <a:solidFill>
                  <a:srgbClr val="000000"/>
                </a:solidFill>
                <a:uFillTx/>
              </a:defRPr>
            </a:pPr>
            <a:r>
              <a:rPr lang="en-GB" sz="1600" kern="0">
                <a:solidFill>
                  <a:srgbClr val="FFFFFF"/>
                </a:solidFill>
                <a:latin typeface="Arial Nova Cond Light" panose="020B0306020202020204" pitchFamily="34" charset="0"/>
                <a:ea typeface="+mn-lt"/>
                <a:cs typeface="+mn-lt"/>
              </a:rPr>
              <a:t>Our community led decarbonisation plans complement LEAPs and position local communities to deliver well informed, clear, actionable steps in the transition to net zero. </a:t>
            </a:r>
            <a:endParaRPr lang="en-GB" sz="1600">
              <a:latin typeface="Arial Nova Cond Light" panose="020B0306020202020204" pitchFamily="34" charset="0"/>
              <a:ea typeface="Calibri"/>
              <a:cs typeface="Calibri"/>
            </a:endParaRPr>
          </a:p>
          <a:p>
            <a:pPr marL="0" marR="0" lvl="0" indent="0" defTabSz="914400">
              <a:spcAft>
                <a:spcPts val="0"/>
              </a:spcAft>
              <a:buNone/>
              <a:tabLst/>
              <a:defRPr sz="1800" b="0" i="0" u="none" strike="noStrike" kern="0" cap="none" spc="0" baseline="0">
                <a:solidFill>
                  <a:srgbClr val="000000"/>
                </a:solidFill>
                <a:uFillTx/>
              </a:defRPr>
            </a:pPr>
            <a:endParaRPr lang="en-GB" sz="1600" u="none" strike="noStrike" kern="0" cap="none" spc="0" baseline="0">
              <a:solidFill>
                <a:srgbClr val="FFFFFF"/>
              </a:solidFill>
              <a:uFillTx/>
              <a:latin typeface="Arial Nova Cond Light" panose="020B0306020202020204" pitchFamily="34" charset="0"/>
              <a:ea typeface="Calibri"/>
              <a:cs typeface="Calibri"/>
            </a:endParaRPr>
          </a:p>
          <a:p>
            <a:pPr defTabSz="914400">
              <a:defRPr sz="1800" b="0" i="0" u="none" strike="noStrike" kern="0" cap="none" spc="0" baseline="0">
                <a:solidFill>
                  <a:srgbClr val="000000"/>
                </a:solidFill>
                <a:uFillTx/>
              </a:defRPr>
            </a:pPr>
            <a:r>
              <a:rPr lang="en-GB" kern="0">
                <a:solidFill>
                  <a:schemeClr val="bg1"/>
                </a:solidFill>
                <a:latin typeface="Arial Nova Cond" panose="020B0506020202020204" pitchFamily="34" charset="0"/>
                <a:ea typeface="Calibri"/>
                <a:cs typeface="Calibri"/>
              </a:rPr>
              <a:t>Energy advice supports gathering data and community engagement.</a:t>
            </a:r>
            <a:endParaRPr lang="en-GB" u="none" strike="noStrike" kern="0" cap="none" spc="0" baseline="0">
              <a:solidFill>
                <a:schemeClr val="bg1"/>
              </a:solidFill>
              <a:uFillTx/>
              <a:latin typeface="Arial Nova Cond" panose="020B0506020202020204" pitchFamily="34" charset="0"/>
              <a:ea typeface="Calibri"/>
              <a:cs typeface="Calibri"/>
            </a:endParaRPr>
          </a:p>
          <a:p>
            <a:pPr marL="0" marR="0" lvl="0" indent="0"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GB" sz="2800" u="none" strike="noStrike" kern="0" cap="none" spc="0" baseline="0">
              <a:solidFill>
                <a:srgbClr val="FFFFFF"/>
              </a:solidFill>
              <a:uFillTx/>
              <a:latin typeface="Arial Nova Cond Light" panose="020B0306020202020204" pitchFamily="34" charset="0"/>
              <a:ea typeface="Calibri"/>
              <a:cs typeface="Calibri"/>
            </a:endParaRPr>
          </a:p>
          <a:p>
            <a:pPr marL="0" marR="0" lvl="0" indent="0"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GB" sz="2000" u="none" strike="noStrike" kern="1200" cap="none" spc="0" baseline="0">
              <a:solidFill>
                <a:srgbClr val="FFFFFF"/>
              </a:solidFill>
              <a:uFillTx/>
              <a:latin typeface="Arial Nova Cond Light" panose="020B0306020202020204" pitchFamily="34" charset="0"/>
              <a:ea typeface="Calibri"/>
              <a:cs typeface="Calibri"/>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GB" sz="2800" u="none" strike="noStrike" kern="1200" cap="none" spc="0" baseline="0">
              <a:solidFill>
                <a:srgbClr val="FFFFFF"/>
              </a:solidFill>
              <a:uFillTx/>
              <a:latin typeface="Arial Nova Cond Light" panose="020B0306020202020204" pitchFamily="34" charset="0"/>
              <a:ea typeface="Calibri"/>
              <a:cs typeface="Calibri"/>
            </a:endParaRPr>
          </a:p>
          <a:p>
            <a:pPr defTabSz="914400">
              <a:lnSpc>
                <a:spcPct val="90000"/>
              </a:lnSpc>
              <a:spcBef>
                <a:spcPts val="1000"/>
              </a:spcBef>
              <a:defRPr sz="1800" b="0" i="0" u="none" strike="noStrike" kern="0" cap="none" spc="0" baseline="0">
                <a:solidFill>
                  <a:srgbClr val="000000"/>
                </a:solidFill>
                <a:uFillTx/>
              </a:defRPr>
            </a:pPr>
            <a:endParaRPr lang="en-GB" sz="2000">
              <a:solidFill>
                <a:srgbClr val="000000"/>
              </a:solidFill>
              <a:latin typeface="Arial Nova Cond Light" panose="020B0306020202020204" pitchFamily="34" charset="0"/>
              <a:ea typeface="Calibri"/>
              <a:cs typeface="Calibri"/>
            </a:endParaRPr>
          </a:p>
          <a:p>
            <a:pPr defTabSz="914400">
              <a:lnSpc>
                <a:spcPct val="90000"/>
              </a:lnSpc>
              <a:spcBef>
                <a:spcPts val="1000"/>
              </a:spcBef>
              <a:defRPr sz="1800" b="0" i="0" u="none" strike="noStrike" kern="0" cap="none" spc="0" baseline="0">
                <a:solidFill>
                  <a:srgbClr val="000000"/>
                </a:solidFill>
                <a:uFillTx/>
              </a:defRPr>
            </a:pPr>
            <a:endParaRPr lang="en-GB" sz="2000">
              <a:solidFill>
                <a:srgbClr val="000000"/>
              </a:solidFill>
              <a:latin typeface="Arial Nova Cond Light" panose="020B0306020202020204" pitchFamily="34" charset="0"/>
              <a:ea typeface="Calibri"/>
              <a:cs typeface="Calibri"/>
            </a:endParaRPr>
          </a:p>
          <a:p>
            <a:pPr defTabSz="914400">
              <a:lnSpc>
                <a:spcPct val="90000"/>
              </a:lnSpc>
              <a:spcBef>
                <a:spcPts val="1000"/>
              </a:spcBef>
              <a:defRPr sz="1800" b="0" i="0" u="none" strike="noStrike" kern="0" cap="none" spc="0" baseline="0">
                <a:solidFill>
                  <a:srgbClr val="000000"/>
                </a:solidFill>
                <a:uFillTx/>
              </a:defRPr>
            </a:pPr>
            <a:endParaRPr lang="en-GB" sz="2000">
              <a:solidFill>
                <a:srgbClr val="000000"/>
              </a:solidFill>
              <a:latin typeface="Arial Nova Cond Light" panose="020B0306020202020204" pitchFamily="34" charset="0"/>
              <a:ea typeface="Calibri"/>
              <a:cs typeface="Calibri"/>
            </a:endParaRPr>
          </a:p>
        </p:txBody>
      </p:sp>
      <p:sp>
        <p:nvSpPr>
          <p:cNvPr id="33" name="Content Placeholder 2">
            <a:extLst>
              <a:ext uri="{FF2B5EF4-FFF2-40B4-BE49-F238E27FC236}">
                <a16:creationId xmlns:a16="http://schemas.microsoft.com/office/drawing/2014/main" id="{E6D97997-9681-F213-0622-4078C5201916}"/>
              </a:ext>
            </a:extLst>
          </p:cNvPr>
          <p:cNvSpPr txBox="1"/>
          <p:nvPr/>
        </p:nvSpPr>
        <p:spPr>
          <a:xfrm rot="21372207">
            <a:off x="454919" y="1522235"/>
            <a:ext cx="2265042" cy="4584768"/>
          </a:xfrm>
          <a:prstGeom prst="rect">
            <a:avLst/>
          </a:prstGeom>
          <a:noFill/>
          <a:ln cap="flat">
            <a:noFill/>
          </a:ln>
        </p:spPr>
        <p:txBody>
          <a:bodyPr vert="horz" wrap="square" lIns="91440" tIns="45720" rIns="91440" bIns="45720" anchor="t" anchorCtr="0" compatLnSpc="1">
            <a:normAutofit/>
          </a:bodyPr>
          <a:lstStyle/>
          <a:p>
            <a:pPr defTabSz="914400">
              <a:lnSpc>
                <a:spcPct val="90000"/>
              </a:lnSpc>
              <a:spcBef>
                <a:spcPts val="1000"/>
              </a:spcBef>
              <a:defRPr sz="1800" b="0" i="0" u="none" strike="noStrike" kern="0" cap="none" spc="0" baseline="0">
                <a:solidFill>
                  <a:srgbClr val="000000"/>
                </a:solidFill>
                <a:uFillTx/>
              </a:defRPr>
            </a:pPr>
            <a:r>
              <a:rPr lang="en-GB" sz="2400" b="1" kern="0">
                <a:solidFill>
                  <a:srgbClr val="FFFFFF"/>
                </a:solidFill>
                <a:latin typeface="Arial Nova Cond" panose="020B0506020202020204" pitchFamily="34" charset="0"/>
                <a:ea typeface="Calibri"/>
                <a:cs typeface="Calibri"/>
              </a:rPr>
              <a:t>Community Energy Strategy</a:t>
            </a:r>
            <a:endParaRPr lang="en-US" sz="2400" b="1">
              <a:latin typeface="Arial Nova Cond" panose="020B0506020202020204" pitchFamily="34" charset="0"/>
            </a:endParaRPr>
          </a:p>
          <a:p>
            <a:pPr defTabSz="914400">
              <a:lnSpc>
                <a:spcPct val="90000"/>
              </a:lnSpc>
              <a:spcBef>
                <a:spcPts val="1000"/>
              </a:spcBef>
              <a:defRPr sz="1800" b="0" i="0" u="none" strike="noStrike" kern="0" cap="none" spc="0" baseline="0">
                <a:solidFill>
                  <a:srgbClr val="000000"/>
                </a:solidFill>
                <a:uFillTx/>
              </a:defRPr>
            </a:pPr>
            <a:r>
              <a:rPr lang="en-GB" sz="1600">
                <a:solidFill>
                  <a:srgbClr val="FFFFFF"/>
                </a:solidFill>
                <a:latin typeface="Arial Nova Cond Light" panose="020B0306020202020204" pitchFamily="34" charset="0"/>
                <a:ea typeface="Calibri"/>
                <a:cs typeface="Calibri"/>
              </a:rPr>
              <a:t>We work closely with Local Authorities and existing community groups to understand how developed the community energy sector is in an area and what is needed to grow its scale and impact. </a:t>
            </a:r>
            <a:endParaRPr lang="en-GB" sz="1600" u="none" strike="noStrike" kern="1200" cap="none" spc="0" baseline="0">
              <a:solidFill>
                <a:srgbClr val="FFFFFF"/>
              </a:solidFill>
              <a:uFillTx/>
              <a:latin typeface="Arial Nova Cond Light" panose="020B0306020202020204" pitchFamily="34" charset="0"/>
              <a:ea typeface="Calibri"/>
              <a:cs typeface="Calibri"/>
            </a:endParaRPr>
          </a:p>
          <a:p>
            <a:pPr defTabSz="914400">
              <a:lnSpc>
                <a:spcPct val="90000"/>
              </a:lnSpc>
              <a:spcBef>
                <a:spcPts val="1000"/>
              </a:spcBef>
              <a:defRPr sz="1800" b="0" i="0" u="none" strike="noStrike" kern="0" cap="none" spc="0" baseline="0">
                <a:solidFill>
                  <a:srgbClr val="000000"/>
                </a:solidFill>
                <a:uFillTx/>
              </a:defRPr>
            </a:pPr>
            <a:r>
              <a:rPr lang="en-GB" kern="0">
                <a:solidFill>
                  <a:schemeClr val="bg1"/>
                </a:solidFill>
                <a:latin typeface="Arial Nova Cond" panose="020B0506020202020204" pitchFamily="34" charset="0"/>
                <a:ea typeface="Calibri"/>
                <a:cs typeface="Calibri"/>
              </a:rPr>
              <a:t>Identifying potential for energy advice services to be supported to grow.</a:t>
            </a:r>
            <a:endParaRPr lang="en-GB" u="none" strike="noStrike" kern="0" cap="none" spc="0" baseline="0">
              <a:solidFill>
                <a:schemeClr val="bg1"/>
              </a:solidFill>
              <a:uFillTx/>
              <a:latin typeface="Arial Nova Cond" panose="020B0506020202020204" pitchFamily="34" charset="0"/>
              <a:ea typeface="Calibri"/>
              <a:cs typeface="Calibri"/>
            </a:endParaRPr>
          </a:p>
        </p:txBody>
      </p:sp>
      <p:sp>
        <p:nvSpPr>
          <p:cNvPr id="35" name="Content Placeholder 2">
            <a:extLst>
              <a:ext uri="{FF2B5EF4-FFF2-40B4-BE49-F238E27FC236}">
                <a16:creationId xmlns:a16="http://schemas.microsoft.com/office/drawing/2014/main" id="{DEA7609E-6510-8E0D-455C-BCAE691E6B74}"/>
              </a:ext>
            </a:extLst>
          </p:cNvPr>
          <p:cNvSpPr txBox="1"/>
          <p:nvPr/>
        </p:nvSpPr>
        <p:spPr>
          <a:xfrm rot="21389066">
            <a:off x="2859787" y="1514955"/>
            <a:ext cx="2177540" cy="4343257"/>
          </a:xfrm>
          <a:prstGeom prst="rect">
            <a:avLst/>
          </a:prstGeom>
          <a:noFill/>
          <a:ln cap="flat">
            <a:noFill/>
          </a:ln>
        </p:spPr>
        <p:txBody>
          <a:bodyPr vert="horz" wrap="square" lIns="91440" tIns="45720" rIns="91440" bIns="45720" anchor="t" anchorCtr="0" compatLnSpc="1">
            <a:normAutofit fontScale="92500" lnSpcReduction="20000"/>
          </a:bodyPr>
          <a:lstStyle/>
          <a:p>
            <a:pPr>
              <a:defRPr sz="1800" b="0" i="0" u="none" strike="noStrike" kern="0" cap="none" spc="0" baseline="0">
                <a:solidFill>
                  <a:srgbClr val="000000"/>
                </a:solidFill>
                <a:uFillTx/>
              </a:defRPr>
            </a:pPr>
            <a:r>
              <a:rPr lang="en-US" sz="2600" b="1">
                <a:solidFill>
                  <a:srgbClr val="FFFFFF"/>
                </a:solidFill>
                <a:latin typeface="Arial Nova Cond" panose="020B0506020202020204" pitchFamily="34" charset="0"/>
                <a:ea typeface="Calibri"/>
                <a:cs typeface="Calibri"/>
              </a:rPr>
              <a:t>Capacity Building</a:t>
            </a:r>
            <a:endParaRPr lang="en-GB" sz="2600" b="1" kern="0">
              <a:solidFill>
                <a:srgbClr val="FFFFFF"/>
              </a:solidFill>
              <a:latin typeface="Arial Nova Cond" panose="020B0506020202020204" pitchFamily="34" charset="0"/>
              <a:ea typeface="+mn-lt"/>
              <a:cs typeface="+mn-lt"/>
            </a:endParaRPr>
          </a:p>
          <a:p>
            <a:pPr defTabSz="914400">
              <a:spcBef>
                <a:spcPts val="1000"/>
              </a:spcBef>
              <a:defRPr sz="1800" b="0" i="0" u="none" strike="noStrike" kern="0" cap="none" spc="0" baseline="0">
                <a:solidFill>
                  <a:srgbClr val="000000"/>
                </a:solidFill>
                <a:uFillTx/>
              </a:defRPr>
            </a:pPr>
            <a:r>
              <a:rPr lang="en-GB" sz="1600" kern="0">
                <a:solidFill>
                  <a:srgbClr val="FFFFFF"/>
                </a:solidFill>
                <a:latin typeface="Arial Nova Cond Light" panose="020B0306020202020204" pitchFamily="34" charset="0"/>
                <a:ea typeface="+mn-lt"/>
                <a:cs typeface="+mn-lt"/>
              </a:rPr>
              <a:t>A structured programme that includes expert community energy training, skills development mentoring, business planning, governance and fundraising support.</a:t>
            </a:r>
          </a:p>
          <a:p>
            <a:pPr defTabSz="914400">
              <a:defRPr sz="1800" b="0" i="0" u="none" strike="noStrike" kern="0" cap="none" spc="0" baseline="0">
                <a:solidFill>
                  <a:srgbClr val="000000"/>
                </a:solidFill>
                <a:uFillTx/>
              </a:defRPr>
            </a:pPr>
            <a:r>
              <a:rPr lang="en-GB" sz="1600" kern="0">
                <a:solidFill>
                  <a:srgbClr val="FFFFFF"/>
                </a:solidFill>
                <a:latin typeface="Arial Nova Cond Light" panose="020B0306020202020204" pitchFamily="34" charset="0"/>
                <a:ea typeface="+mn-lt"/>
                <a:cs typeface="+mn-lt"/>
              </a:rPr>
              <a:t>We create the foundations of a local community energy network, bringing together and developing skills and knowledge of action groups, councils, and local experts. </a:t>
            </a:r>
            <a:endParaRPr lang="en-GB" sz="1600" kern="0">
              <a:solidFill>
                <a:srgbClr val="FFFFFF"/>
              </a:solidFill>
              <a:latin typeface="Arial Nova Cond Light" panose="020B0306020202020204" pitchFamily="34" charset="0"/>
              <a:ea typeface="Calibri"/>
              <a:cs typeface="Calibri"/>
            </a:endParaRPr>
          </a:p>
          <a:p>
            <a:pPr defTabSz="914400">
              <a:defRPr sz="1800" b="0" i="0" u="none" strike="noStrike" kern="0" cap="none" spc="0" baseline="0">
                <a:solidFill>
                  <a:srgbClr val="000000"/>
                </a:solidFill>
                <a:uFillTx/>
              </a:defRPr>
            </a:pPr>
            <a:endParaRPr lang="en-GB" sz="1400" kern="0">
              <a:solidFill>
                <a:srgbClr val="FFFFFF"/>
              </a:solidFill>
              <a:latin typeface="Arial Nova Cond Light" panose="020B0306020202020204" pitchFamily="34" charset="0"/>
              <a:ea typeface="+mn-lt"/>
              <a:cs typeface="+mn-lt"/>
            </a:endParaRPr>
          </a:p>
          <a:p>
            <a:pPr defTabSz="914400">
              <a:defRPr sz="1800" b="0" i="0" u="none" strike="noStrike" kern="0" cap="none" spc="0" baseline="0">
                <a:solidFill>
                  <a:srgbClr val="000000"/>
                </a:solidFill>
                <a:uFillTx/>
              </a:defRPr>
            </a:pPr>
            <a:r>
              <a:rPr lang="en-GB" kern="0">
                <a:solidFill>
                  <a:srgbClr val="FFFFFF"/>
                </a:solidFill>
                <a:latin typeface="Arial Nova Cond" panose="020B0506020202020204" pitchFamily="34" charset="0"/>
                <a:ea typeface="+mn-lt"/>
                <a:cs typeface="+mn-lt"/>
              </a:rPr>
              <a:t>Development of energy advice service capability.</a:t>
            </a:r>
            <a:endParaRPr lang="en-GB">
              <a:solidFill>
                <a:srgbClr val="FFFFFF"/>
              </a:solidFill>
              <a:latin typeface="Arial Nova Cond" panose="020B0506020202020204" pitchFamily="34" charset="0"/>
              <a:ea typeface="Calibri"/>
              <a:cs typeface="Calibri"/>
            </a:endParaRPr>
          </a:p>
          <a:p>
            <a:pPr defTabSz="914400">
              <a:lnSpc>
                <a:spcPct val="90000"/>
              </a:lnSpc>
              <a:spcBef>
                <a:spcPts val="1000"/>
              </a:spcBef>
              <a:defRPr sz="1800" b="0" i="0" u="none" strike="noStrike" kern="0" cap="none" spc="0" baseline="0">
                <a:solidFill>
                  <a:srgbClr val="000000"/>
                </a:solidFill>
                <a:uFillTx/>
              </a:defRPr>
            </a:pPr>
            <a:endParaRPr lang="en-GB" sz="2000" kern="0">
              <a:solidFill>
                <a:srgbClr val="FFFFFF"/>
              </a:solidFill>
              <a:latin typeface="Arial Nova Cond Light" panose="020B0306020202020204" pitchFamily="34" charset="0"/>
              <a:ea typeface="Calibri"/>
              <a:cs typeface="Calibri"/>
            </a:endParaRPr>
          </a:p>
          <a:p>
            <a:pPr defTabSz="914400">
              <a:defRPr sz="1800" b="0" i="0" u="none" strike="noStrike" kern="0" cap="none" spc="0" baseline="0">
                <a:solidFill>
                  <a:srgbClr val="000000"/>
                </a:solidFill>
                <a:uFillTx/>
              </a:defRPr>
            </a:pPr>
            <a:endParaRPr lang="en-GB" sz="2000">
              <a:solidFill>
                <a:srgbClr val="FFFFFF"/>
              </a:solidFill>
              <a:latin typeface="Arial Nova Cond Light" panose="020B0306020202020204" pitchFamily="34" charset="0"/>
            </a:endParaRPr>
          </a:p>
          <a:p>
            <a:pPr marL="0" marR="0" lvl="0" indent="0" algn="l" defTabSz="914400">
              <a:lnSpc>
                <a:spcPct val="90000"/>
              </a:lnSpc>
              <a:spcBef>
                <a:spcPts val="1000"/>
              </a:spcBef>
              <a:spcAft>
                <a:spcPts val="0"/>
              </a:spcAft>
              <a:buNone/>
              <a:tabLst/>
              <a:defRPr sz="1800" b="0" i="0" u="none" strike="noStrike" kern="0" cap="none" spc="0" baseline="0">
                <a:solidFill>
                  <a:srgbClr val="000000"/>
                </a:solidFill>
                <a:uFillTx/>
              </a:defRPr>
            </a:pPr>
            <a:endParaRPr lang="en-GB" sz="2800" u="none" strike="noStrike" kern="0" cap="none" spc="0" baseline="0">
              <a:solidFill>
                <a:srgbClr val="FFFFFF"/>
              </a:solidFill>
              <a:uFillTx/>
              <a:latin typeface="Arial Nova Cond Light" panose="020B0306020202020204" pitchFamily="34" charset="0"/>
              <a:ea typeface="Calibri"/>
              <a:cs typeface="Calibri"/>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GB" sz="2000" u="none" strike="noStrike" kern="1200" cap="none" spc="0" baseline="0">
              <a:solidFill>
                <a:schemeClr val="bg1"/>
              </a:solidFill>
              <a:uFillTx/>
              <a:latin typeface="Arial Nova Cond Light" panose="020B0306020202020204" pitchFamily="34" charset="0"/>
              <a:ea typeface="Calibri"/>
              <a:cs typeface="Calibri"/>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GB" sz="2800" u="none" strike="noStrike" kern="1200" cap="none" spc="0" baseline="0">
              <a:solidFill>
                <a:srgbClr val="FFFFFF"/>
              </a:solidFill>
              <a:uFillTx/>
              <a:latin typeface="Arial Nova Cond Light" panose="020B0306020202020204" pitchFamily="34" charset="0"/>
              <a:ea typeface="Calibri"/>
              <a:cs typeface="Calibri"/>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GB" sz="2000" u="none" strike="noStrike" kern="1200" cap="none" spc="0" baseline="0">
              <a:solidFill>
                <a:srgbClr val="000000"/>
              </a:solidFill>
              <a:uFillTx/>
              <a:latin typeface="Arial Nova Cond Light" panose="020B0306020202020204" pitchFamily="34" charset="0"/>
              <a:ea typeface="Calibri"/>
              <a:cs typeface="Calibri"/>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GB" sz="2000" u="none" strike="noStrike" kern="1200" cap="none" spc="0" baseline="0">
              <a:solidFill>
                <a:srgbClr val="000000"/>
              </a:solidFill>
              <a:uFillTx/>
              <a:latin typeface="Arial Nova Cond Light" panose="020B0306020202020204" pitchFamily="34" charset="0"/>
              <a:ea typeface="Calibri"/>
              <a:cs typeface="Calibri"/>
            </a:endParaRPr>
          </a:p>
          <a:p>
            <a:pPr defTabSz="914400">
              <a:lnSpc>
                <a:spcPct val="90000"/>
              </a:lnSpc>
              <a:spcBef>
                <a:spcPts val="1000"/>
              </a:spcBef>
              <a:defRPr sz="1800" b="0" i="0" u="none" strike="noStrike" kern="0" cap="none" spc="0" baseline="0">
                <a:solidFill>
                  <a:srgbClr val="000000"/>
                </a:solidFill>
                <a:uFillTx/>
              </a:defRPr>
            </a:pPr>
            <a:endParaRPr lang="en-GB" sz="2000">
              <a:solidFill>
                <a:srgbClr val="000000"/>
              </a:solidFill>
              <a:latin typeface="Arial Nova Cond Light" panose="020B0306020202020204" pitchFamily="34" charset="0"/>
              <a:ea typeface="Calibri"/>
              <a:cs typeface="Calibri"/>
            </a:endParaRPr>
          </a:p>
        </p:txBody>
      </p:sp>
      <p:sp>
        <p:nvSpPr>
          <p:cNvPr id="2" name="Title 1">
            <a:extLst>
              <a:ext uri="{FF2B5EF4-FFF2-40B4-BE49-F238E27FC236}">
                <a16:creationId xmlns:a16="http://schemas.microsoft.com/office/drawing/2014/main" id="{E13AAF29-63F4-7D72-52D1-4AEAFDDE0307}"/>
              </a:ext>
            </a:extLst>
          </p:cNvPr>
          <p:cNvSpPr>
            <a:spLocks noGrp="1"/>
          </p:cNvSpPr>
          <p:nvPr>
            <p:ph type="title"/>
          </p:nvPr>
        </p:nvSpPr>
        <p:spPr>
          <a:xfrm>
            <a:off x="299162" y="681038"/>
            <a:ext cx="10195519" cy="592286"/>
          </a:xfrm>
        </p:spPr>
        <p:txBody>
          <a:bodyPr>
            <a:normAutofit fontScale="90000"/>
          </a:bodyPr>
          <a:lstStyle/>
          <a:p>
            <a:r>
              <a:rPr lang="en-GB" sz="3600" b="1" dirty="0">
                <a:solidFill>
                  <a:srgbClr val="FFFFFF"/>
                </a:solidFill>
                <a:effectLst/>
                <a:latin typeface="Arial Nova" panose="020B0504020202020204" pitchFamily="34" charset="0"/>
              </a:rPr>
              <a:t>Our </a:t>
            </a:r>
            <a:r>
              <a:rPr lang="en-GB" sz="3600" b="1" dirty="0">
                <a:solidFill>
                  <a:srgbClr val="FFFFFF"/>
                </a:solidFill>
                <a:latin typeface="Arial Nova" panose="020B0504020202020204" pitchFamily="34" charset="0"/>
              </a:rPr>
              <a:t>recipe</a:t>
            </a:r>
            <a:r>
              <a:rPr lang="en-GB" sz="3600" b="1" dirty="0">
                <a:solidFill>
                  <a:srgbClr val="FFFFFF"/>
                </a:solidFill>
                <a:effectLst/>
                <a:latin typeface="Arial Nova" panose="020B0504020202020204" pitchFamily="34" charset="0"/>
              </a:rPr>
              <a:t> for community energy sector support</a:t>
            </a:r>
            <a:endParaRPr lang="en-US" b="1" dirty="0">
              <a:latin typeface="Arial Nova" panose="020B0504020202020204" pitchFamily="34" charset="0"/>
            </a:endParaRPr>
          </a:p>
        </p:txBody>
      </p:sp>
      <p:pic>
        <p:nvPicPr>
          <p:cNvPr id="3" name="Picture 2" descr="A black and white logo&#10;&#10;Description automatically generated">
            <a:extLst>
              <a:ext uri="{FF2B5EF4-FFF2-40B4-BE49-F238E27FC236}">
                <a16:creationId xmlns:a16="http://schemas.microsoft.com/office/drawing/2014/main" id="{77F0B416-2C56-36E6-227A-AD96FE1A9507}"/>
              </a:ext>
            </a:extLst>
          </p:cNvPr>
          <p:cNvPicPr>
            <a:picLocks noChangeAspect="1"/>
          </p:cNvPicPr>
          <p:nvPr/>
        </p:nvPicPr>
        <p:blipFill>
          <a:blip r:embed="rId2"/>
          <a:stretch>
            <a:fillRect/>
          </a:stretch>
        </p:blipFill>
        <p:spPr>
          <a:xfrm>
            <a:off x="431800" y="6063605"/>
            <a:ext cx="2180590" cy="398785"/>
          </a:xfrm>
          <a:prstGeom prst="rect">
            <a:avLst/>
          </a:prstGeom>
        </p:spPr>
      </p:pic>
    </p:spTree>
    <p:extLst>
      <p:ext uri="{BB962C8B-B14F-4D97-AF65-F5344CB8AC3E}">
        <p14:creationId xmlns:p14="http://schemas.microsoft.com/office/powerpoint/2010/main" val="3367025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75C0C406-FEB6-EDA3-F43E-FAEAA5DD4B4E}"/>
              </a:ext>
            </a:extLst>
          </p:cNvPr>
          <p:cNvPicPr>
            <a:picLocks noChangeAspect="1"/>
          </p:cNvPicPr>
          <p:nvPr/>
        </p:nvPicPr>
        <p:blipFill rotWithShape="1">
          <a:blip r:embed="rId2"/>
          <a:srcRect t="1" r="4873" b="138"/>
          <a:stretch/>
        </p:blipFill>
        <p:spPr>
          <a:xfrm>
            <a:off x="0" y="1"/>
            <a:ext cx="12192000" cy="6858000"/>
          </a:xfrm>
          <a:prstGeom prst="rect">
            <a:avLst/>
          </a:prstGeom>
        </p:spPr>
      </p:pic>
      <p:sp>
        <p:nvSpPr>
          <p:cNvPr id="4" name="Rectangle 3">
            <a:extLst>
              <a:ext uri="{FF2B5EF4-FFF2-40B4-BE49-F238E27FC236}">
                <a16:creationId xmlns:a16="http://schemas.microsoft.com/office/drawing/2014/main" id="{85C8103F-631D-CEA5-8448-11EDCB3EEBA0}"/>
              </a:ext>
            </a:extLst>
          </p:cNvPr>
          <p:cNvSpPr/>
          <p:nvPr/>
        </p:nvSpPr>
        <p:spPr>
          <a:xfrm>
            <a:off x="416560" y="0"/>
            <a:ext cx="5415280" cy="5257800"/>
          </a:xfrm>
          <a:custGeom>
            <a:avLst/>
            <a:gdLst>
              <a:gd name="connsiteX0" fmla="*/ 0 w 4216400"/>
              <a:gd name="connsiteY0" fmla="*/ 0 h 2621280"/>
              <a:gd name="connsiteX1" fmla="*/ 4216400 w 4216400"/>
              <a:gd name="connsiteY1" fmla="*/ 0 h 2621280"/>
              <a:gd name="connsiteX2" fmla="*/ 4216400 w 4216400"/>
              <a:gd name="connsiteY2" fmla="*/ 2621280 h 2621280"/>
              <a:gd name="connsiteX3" fmla="*/ 0 w 4216400"/>
              <a:gd name="connsiteY3" fmla="*/ 2621280 h 2621280"/>
              <a:gd name="connsiteX4" fmla="*/ 0 w 4216400"/>
              <a:gd name="connsiteY4" fmla="*/ 0 h 2621280"/>
              <a:gd name="connsiteX0" fmla="*/ 0 w 4216400"/>
              <a:gd name="connsiteY0" fmla="*/ 0 h 2621280"/>
              <a:gd name="connsiteX1" fmla="*/ 4216400 w 4216400"/>
              <a:gd name="connsiteY1" fmla="*/ 0 h 2621280"/>
              <a:gd name="connsiteX2" fmla="*/ 4206240 w 4216400"/>
              <a:gd name="connsiteY2" fmla="*/ 2103120 h 2621280"/>
              <a:gd name="connsiteX3" fmla="*/ 0 w 4216400"/>
              <a:gd name="connsiteY3" fmla="*/ 2621280 h 2621280"/>
              <a:gd name="connsiteX4" fmla="*/ 0 w 4216400"/>
              <a:gd name="connsiteY4" fmla="*/ 0 h 2621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6400" h="2621280">
                <a:moveTo>
                  <a:pt x="0" y="0"/>
                </a:moveTo>
                <a:lnTo>
                  <a:pt x="4216400" y="0"/>
                </a:lnTo>
                <a:cubicBezTo>
                  <a:pt x="4213013" y="701040"/>
                  <a:pt x="4209627" y="1402080"/>
                  <a:pt x="4206240" y="2103120"/>
                </a:cubicBezTo>
                <a:lnTo>
                  <a:pt x="0" y="2621280"/>
                </a:lnTo>
                <a:lnTo>
                  <a:pt x="0" y="0"/>
                </a:lnTo>
                <a:close/>
              </a:path>
            </a:pathLst>
          </a:cu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2">
            <a:extLst>
              <a:ext uri="{FF2B5EF4-FFF2-40B4-BE49-F238E27FC236}">
                <a16:creationId xmlns:a16="http://schemas.microsoft.com/office/drawing/2014/main" id="{9407BAD1-4E73-3A60-50D3-CD82E644EC51}"/>
              </a:ext>
            </a:extLst>
          </p:cNvPr>
          <p:cNvSpPr txBox="1">
            <a:spLocks/>
          </p:cNvSpPr>
          <p:nvPr/>
        </p:nvSpPr>
        <p:spPr>
          <a:xfrm>
            <a:off x="680720" y="1978502"/>
            <a:ext cx="4775200" cy="2331562"/>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2800">
                <a:solidFill>
                  <a:schemeClr val="bg1"/>
                </a:solidFill>
                <a:latin typeface="Arial Nova Light" panose="020B0304020202020204" pitchFamily="34" charset="0"/>
              </a:rPr>
              <a:t>People participation in the future of energy</a:t>
            </a:r>
          </a:p>
          <a:p>
            <a:pPr marL="0" indent="0">
              <a:buNone/>
            </a:pPr>
            <a:endParaRPr lang="en-GB">
              <a:solidFill>
                <a:schemeClr val="bg1"/>
              </a:solidFill>
              <a:latin typeface="Arial Nova Light" panose="020B0304020202020204" pitchFamily="34" charset="0"/>
            </a:endParaRPr>
          </a:p>
          <a:p>
            <a:pPr marL="0" indent="0">
              <a:buNone/>
            </a:pPr>
            <a:r>
              <a:rPr lang="en-GB" sz="6400" b="1">
                <a:solidFill>
                  <a:schemeClr val="bg1"/>
                </a:solidFill>
                <a:latin typeface="Arial Nova" panose="020B0504020202020204" pitchFamily="34" charset="0"/>
              </a:rPr>
              <a:t>Ollie Pendered</a:t>
            </a:r>
          </a:p>
          <a:p>
            <a:pPr marL="0" indent="0">
              <a:buNone/>
            </a:pPr>
            <a:r>
              <a:rPr lang="en-GB" sz="6400">
                <a:solidFill>
                  <a:schemeClr val="bg1"/>
                </a:solidFill>
                <a:latin typeface="Arial Nova Light" panose="020B0304020202020204" pitchFamily="34" charset="0"/>
              </a:rPr>
              <a:t>Chief Executive Community Energy Pathways</a:t>
            </a:r>
          </a:p>
          <a:p>
            <a:pPr marL="0" indent="0">
              <a:buNone/>
            </a:pPr>
            <a:r>
              <a:rPr lang="en-GB" sz="6400">
                <a:solidFill>
                  <a:schemeClr val="bg1"/>
                </a:solidFill>
                <a:latin typeface="Arial Nova Light" panose="020B0304020202020204" pitchFamily="34" charset="0"/>
                <a:hlinkClick r:id="rId3"/>
              </a:rPr>
              <a:t>Ollie.Pendered@communityenergypathways.org.uk</a:t>
            </a:r>
            <a:endParaRPr lang="en-GB" sz="6400">
              <a:solidFill>
                <a:schemeClr val="bg1"/>
              </a:solidFill>
              <a:latin typeface="Arial Nova Light" panose="020B0304020202020204" pitchFamily="34" charset="0"/>
            </a:endParaRPr>
          </a:p>
          <a:p>
            <a:pPr marL="0" indent="0">
              <a:buNone/>
            </a:pPr>
            <a:endParaRPr lang="en-GB" sz="6400">
              <a:solidFill>
                <a:schemeClr val="bg1"/>
              </a:solidFill>
              <a:latin typeface="Arial Nova Light" panose="020B0304020202020204" pitchFamily="34" charset="0"/>
            </a:endParaRPr>
          </a:p>
          <a:p>
            <a:pPr marL="0" indent="0">
              <a:buNone/>
            </a:pPr>
            <a:endParaRPr lang="en-GB" sz="5600">
              <a:solidFill>
                <a:schemeClr val="bg1"/>
              </a:solidFill>
              <a:latin typeface="Arial Nova Light" panose="020B0304020202020204" pitchFamily="34" charset="0"/>
            </a:endParaRPr>
          </a:p>
          <a:p>
            <a:pPr marL="0" indent="0">
              <a:buNone/>
            </a:pPr>
            <a:endParaRPr lang="en-GB">
              <a:solidFill>
                <a:schemeClr val="bg1"/>
              </a:solidFill>
              <a:latin typeface="Arial Nova Light" panose="020B0304020202020204" pitchFamily="34" charset="0"/>
            </a:endParaRPr>
          </a:p>
          <a:p>
            <a:pPr marL="0" indent="0">
              <a:buNone/>
            </a:pPr>
            <a:endParaRPr lang="en-GB">
              <a:solidFill>
                <a:schemeClr val="bg1"/>
              </a:solidFill>
              <a:latin typeface="Arial Nova Light" panose="020B0304020202020204" pitchFamily="34" charset="0"/>
            </a:endParaRPr>
          </a:p>
        </p:txBody>
      </p:sp>
      <p:pic>
        <p:nvPicPr>
          <p:cNvPr id="8" name="Picture 7" descr="A black and white logo&#10;&#10;Description automatically generated">
            <a:extLst>
              <a:ext uri="{FF2B5EF4-FFF2-40B4-BE49-F238E27FC236}">
                <a16:creationId xmlns:a16="http://schemas.microsoft.com/office/drawing/2014/main" id="{C0E71173-15AE-7CDC-559C-86F2C506AAAE}"/>
              </a:ext>
            </a:extLst>
          </p:cNvPr>
          <p:cNvPicPr>
            <a:picLocks noChangeAspect="1"/>
          </p:cNvPicPr>
          <p:nvPr/>
        </p:nvPicPr>
        <p:blipFill>
          <a:blip r:embed="rId4"/>
          <a:stretch>
            <a:fillRect/>
          </a:stretch>
        </p:blipFill>
        <p:spPr>
          <a:xfrm>
            <a:off x="796290" y="833160"/>
            <a:ext cx="3263900" cy="596900"/>
          </a:xfrm>
          <a:prstGeom prst="rect">
            <a:avLst/>
          </a:prstGeom>
        </p:spPr>
      </p:pic>
      <p:pic>
        <p:nvPicPr>
          <p:cNvPr id="2" name="Picture 1">
            <a:extLst>
              <a:ext uri="{FF2B5EF4-FFF2-40B4-BE49-F238E27FC236}">
                <a16:creationId xmlns:a16="http://schemas.microsoft.com/office/drawing/2014/main" id="{85C6F9DF-3BCA-0690-2C87-D6DECC7A132B}"/>
              </a:ext>
            </a:extLst>
          </p:cNvPr>
          <p:cNvPicPr>
            <a:picLocks noChangeAspect="1"/>
          </p:cNvPicPr>
          <p:nvPr/>
        </p:nvPicPr>
        <p:blipFill>
          <a:blip r:embed="rId5"/>
          <a:stretch>
            <a:fillRect/>
          </a:stretch>
        </p:blipFill>
        <p:spPr>
          <a:xfrm>
            <a:off x="4119935" y="305530"/>
            <a:ext cx="1652159" cy="1652159"/>
          </a:xfrm>
          <a:prstGeom prst="rect">
            <a:avLst/>
          </a:prstGeom>
        </p:spPr>
      </p:pic>
    </p:spTree>
    <p:extLst>
      <p:ext uri="{BB962C8B-B14F-4D97-AF65-F5344CB8AC3E}">
        <p14:creationId xmlns:p14="http://schemas.microsoft.com/office/powerpoint/2010/main" val="4256067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24407-4AA5-7F81-4365-E39A46D64F97}"/>
            </a:ext>
          </a:extLst>
        </p:cNvPr>
        <p:cNvGrpSpPr/>
        <p:nvPr/>
      </p:nvGrpSpPr>
      <p:grpSpPr>
        <a:xfrm>
          <a:off x="0" y="0"/>
          <a:ext cx="0" cy="0"/>
          <a:chOff x="0" y="0"/>
          <a:chExt cx="0" cy="0"/>
        </a:xfrm>
      </p:grpSpPr>
      <p:pic>
        <p:nvPicPr>
          <p:cNvPr id="8" name="Picture 7" descr="A group of people posing for a photo&#10;&#10;AI-generated content may be incorrect.">
            <a:extLst>
              <a:ext uri="{FF2B5EF4-FFF2-40B4-BE49-F238E27FC236}">
                <a16:creationId xmlns:a16="http://schemas.microsoft.com/office/drawing/2014/main" id="{DAFC0295-3ADE-4220-638C-8F101393171A}"/>
              </a:ext>
            </a:extLst>
          </p:cNvPr>
          <p:cNvPicPr>
            <a:picLocks noChangeAspect="1"/>
          </p:cNvPicPr>
          <p:nvPr/>
        </p:nvPicPr>
        <p:blipFill>
          <a:blip r:embed="rId2"/>
          <a:srcRect r="7912"/>
          <a:stretch>
            <a:fillRect/>
          </a:stretch>
        </p:blipFill>
        <p:spPr>
          <a:xfrm>
            <a:off x="3771516" y="0"/>
            <a:ext cx="8420490" cy="6858000"/>
          </a:xfrm>
          <a:prstGeom prst="rect">
            <a:avLst/>
          </a:prstGeom>
        </p:spPr>
      </p:pic>
      <p:sp>
        <p:nvSpPr>
          <p:cNvPr id="12" name="Freeform 4">
            <a:extLst>
              <a:ext uri="{FF2B5EF4-FFF2-40B4-BE49-F238E27FC236}">
                <a16:creationId xmlns:a16="http://schemas.microsoft.com/office/drawing/2014/main" id="{457E0C37-36DB-5F1C-F2F8-645722DF7A60}"/>
              </a:ext>
            </a:extLst>
          </p:cNvPr>
          <p:cNvSpPr/>
          <p:nvPr/>
        </p:nvSpPr>
        <p:spPr>
          <a:xfrm rot="10800000">
            <a:off x="-51" y="1992"/>
            <a:ext cx="4442702" cy="6858158"/>
          </a:xfrm>
          <a:custGeom>
            <a:avLst/>
            <a:gdLst>
              <a:gd name="connsiteX0" fmla="*/ 1536192 w 7242048"/>
              <a:gd name="connsiteY0" fmla="*/ 0 h 6949440"/>
              <a:gd name="connsiteX1" fmla="*/ 7242048 w 7242048"/>
              <a:gd name="connsiteY1" fmla="*/ 0 h 6949440"/>
              <a:gd name="connsiteX2" fmla="*/ 7242048 w 7242048"/>
              <a:gd name="connsiteY2" fmla="*/ 6949440 h 6949440"/>
              <a:gd name="connsiteX3" fmla="*/ 0 w 7242048"/>
              <a:gd name="connsiteY3" fmla="*/ 6949440 h 6949440"/>
              <a:gd name="connsiteX4" fmla="*/ 1536192 w 7242048"/>
              <a:gd name="connsiteY4" fmla="*/ 0 h 6949440"/>
              <a:gd name="connsiteX0" fmla="*/ 909131 w 7242048"/>
              <a:gd name="connsiteY0" fmla="*/ 17160 h 6949440"/>
              <a:gd name="connsiteX1" fmla="*/ 7242048 w 7242048"/>
              <a:gd name="connsiteY1" fmla="*/ 0 h 6949440"/>
              <a:gd name="connsiteX2" fmla="*/ 7242048 w 7242048"/>
              <a:gd name="connsiteY2" fmla="*/ 6949440 h 6949440"/>
              <a:gd name="connsiteX3" fmla="*/ 0 w 7242048"/>
              <a:gd name="connsiteY3" fmla="*/ 6949440 h 6949440"/>
              <a:gd name="connsiteX4" fmla="*/ 909131 w 7242048"/>
              <a:gd name="connsiteY4" fmla="*/ 17160 h 6949440"/>
              <a:gd name="connsiteX0" fmla="*/ 763731 w 7242048"/>
              <a:gd name="connsiteY0" fmla="*/ 25820 h 6949440"/>
              <a:gd name="connsiteX1" fmla="*/ 7242048 w 7242048"/>
              <a:gd name="connsiteY1" fmla="*/ 0 h 6949440"/>
              <a:gd name="connsiteX2" fmla="*/ 7242048 w 7242048"/>
              <a:gd name="connsiteY2" fmla="*/ 6949440 h 6949440"/>
              <a:gd name="connsiteX3" fmla="*/ 0 w 7242048"/>
              <a:gd name="connsiteY3" fmla="*/ 6949440 h 6949440"/>
              <a:gd name="connsiteX4" fmla="*/ 763731 w 7242048"/>
              <a:gd name="connsiteY4" fmla="*/ 25820 h 6949440"/>
              <a:gd name="connsiteX0" fmla="*/ 729519 w 7242048"/>
              <a:gd name="connsiteY0" fmla="*/ 8500 h 6949440"/>
              <a:gd name="connsiteX1" fmla="*/ 7242048 w 7242048"/>
              <a:gd name="connsiteY1" fmla="*/ 0 h 6949440"/>
              <a:gd name="connsiteX2" fmla="*/ 7242048 w 7242048"/>
              <a:gd name="connsiteY2" fmla="*/ 6949440 h 6949440"/>
              <a:gd name="connsiteX3" fmla="*/ 0 w 7242048"/>
              <a:gd name="connsiteY3" fmla="*/ 6949440 h 6949440"/>
              <a:gd name="connsiteX4" fmla="*/ 729519 w 7242048"/>
              <a:gd name="connsiteY4" fmla="*/ 8500 h 6949440"/>
              <a:gd name="connsiteX0" fmla="*/ 712414 w 7242048"/>
              <a:gd name="connsiteY0" fmla="*/ 0 h 6949600"/>
              <a:gd name="connsiteX1" fmla="*/ 7242048 w 7242048"/>
              <a:gd name="connsiteY1" fmla="*/ 160 h 6949600"/>
              <a:gd name="connsiteX2" fmla="*/ 7242048 w 7242048"/>
              <a:gd name="connsiteY2" fmla="*/ 6949600 h 6949600"/>
              <a:gd name="connsiteX3" fmla="*/ 0 w 7242048"/>
              <a:gd name="connsiteY3" fmla="*/ 6949600 h 6949600"/>
              <a:gd name="connsiteX4" fmla="*/ 712414 w 7242048"/>
              <a:gd name="connsiteY4" fmla="*/ 0 h 694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2048" h="6949600">
                <a:moveTo>
                  <a:pt x="712414" y="0"/>
                </a:moveTo>
                <a:lnTo>
                  <a:pt x="7242048" y="160"/>
                </a:lnTo>
                <a:lnTo>
                  <a:pt x="7242048" y="6949600"/>
                </a:lnTo>
                <a:lnTo>
                  <a:pt x="0" y="6949600"/>
                </a:lnTo>
                <a:lnTo>
                  <a:pt x="712414" y="0"/>
                </a:lnTo>
                <a:close/>
              </a:path>
            </a:pathLst>
          </a:custGeom>
          <a:solidFill>
            <a:srgbClr val="F57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23B270F-AD5C-370F-7A36-1CF3904D0E9F}"/>
              </a:ext>
            </a:extLst>
          </p:cNvPr>
          <p:cNvSpPr>
            <a:spLocks noGrp="1"/>
          </p:cNvSpPr>
          <p:nvPr>
            <p:ph type="title"/>
          </p:nvPr>
        </p:nvSpPr>
        <p:spPr>
          <a:xfrm>
            <a:off x="378326" y="413669"/>
            <a:ext cx="3692358" cy="1726615"/>
          </a:xfrm>
        </p:spPr>
        <p:txBody>
          <a:bodyPr>
            <a:normAutofit/>
          </a:bodyPr>
          <a:lstStyle/>
          <a:p>
            <a:r>
              <a:rPr lang="en-GB" sz="3600" b="1" dirty="0">
                <a:latin typeface="Arial Nova"/>
              </a:rPr>
              <a:t>Collaborating and convening</a:t>
            </a:r>
            <a:r>
              <a:rPr lang="en-GB" sz="3600" b="1" dirty="0">
                <a:solidFill>
                  <a:srgbClr val="91366B"/>
                </a:solidFill>
                <a:latin typeface="Arial Nova"/>
              </a:rPr>
              <a:t> </a:t>
            </a:r>
            <a:br>
              <a:rPr lang="en-GB" dirty="0">
                <a:effectLst/>
                <a:latin typeface="Arial Nova" panose="020B0504020202020204" pitchFamily="34" charset="0"/>
              </a:rPr>
            </a:br>
            <a:endParaRPr lang="en-US" dirty="0">
              <a:latin typeface="Arial Nova" panose="020B0504020202020204" pitchFamily="34" charset="0"/>
            </a:endParaRPr>
          </a:p>
        </p:txBody>
      </p:sp>
      <p:sp>
        <p:nvSpPr>
          <p:cNvPr id="3" name="Content Placeholder 2">
            <a:extLst>
              <a:ext uri="{FF2B5EF4-FFF2-40B4-BE49-F238E27FC236}">
                <a16:creationId xmlns:a16="http://schemas.microsoft.com/office/drawing/2014/main" id="{A53F6568-D9CF-E2FE-4077-7E74289EDB09}"/>
              </a:ext>
            </a:extLst>
          </p:cNvPr>
          <p:cNvSpPr>
            <a:spLocks noGrp="1"/>
          </p:cNvSpPr>
          <p:nvPr>
            <p:ph idx="1"/>
          </p:nvPr>
        </p:nvSpPr>
        <p:spPr>
          <a:xfrm>
            <a:off x="378326" y="1832811"/>
            <a:ext cx="3254248" cy="3859742"/>
          </a:xfrm>
        </p:spPr>
        <p:txBody>
          <a:bodyPr vert="horz" lIns="91440" tIns="45720" rIns="91440" bIns="45720" rtlCol="0" anchor="t">
            <a:noAutofit/>
          </a:bodyPr>
          <a:lstStyle/>
          <a:p>
            <a:pPr marL="0" indent="0">
              <a:buNone/>
            </a:pPr>
            <a:r>
              <a:rPr lang="en-GB" sz="2000" b="1" dirty="0">
                <a:latin typeface="Arial Nova Light"/>
              </a:rPr>
              <a:t>People Participation in the future of Energy</a:t>
            </a:r>
          </a:p>
          <a:p>
            <a:r>
              <a:rPr lang="en-GB" sz="2000" b="1" dirty="0">
                <a:latin typeface="Arial Nova Light"/>
              </a:rPr>
              <a:t>Consumer </a:t>
            </a:r>
            <a:endParaRPr lang="en-US" b="1" dirty="0">
              <a:ea typeface="Calibri"/>
              <a:cs typeface="Calibri"/>
            </a:endParaRPr>
          </a:p>
          <a:p>
            <a:r>
              <a:rPr lang="en-GB" sz="2000" b="1" dirty="0">
                <a:latin typeface="Arial Nova Light"/>
              </a:rPr>
              <a:t>Community </a:t>
            </a:r>
          </a:p>
          <a:p>
            <a:r>
              <a:rPr lang="en-GB" sz="2000" b="1" dirty="0">
                <a:latin typeface="Arial Nova Light"/>
              </a:rPr>
              <a:t>Local</a:t>
            </a:r>
          </a:p>
          <a:p>
            <a:pPr marL="0" indent="0">
              <a:buNone/>
            </a:pPr>
            <a:endParaRPr lang="en-GB" sz="2000" b="1" dirty="0">
              <a:latin typeface="Arial Nova Light"/>
            </a:endParaRPr>
          </a:p>
          <a:p>
            <a:pPr marL="0" indent="0">
              <a:buNone/>
            </a:pPr>
            <a:r>
              <a:rPr lang="en-GB" sz="2000" b="1" dirty="0">
                <a:latin typeface="Arial Nova Light"/>
              </a:rPr>
              <a:t>Narratives that inform policy</a:t>
            </a:r>
          </a:p>
          <a:p>
            <a:r>
              <a:rPr lang="en-GB" sz="2000" b="1" dirty="0">
                <a:latin typeface="Arial Nova Light"/>
              </a:rPr>
              <a:t>Powering Up</a:t>
            </a:r>
          </a:p>
          <a:p>
            <a:r>
              <a:rPr lang="en-GB" sz="2000" b="1" dirty="0">
                <a:latin typeface="Arial Nova Light"/>
              </a:rPr>
              <a:t>Powering Down</a:t>
            </a:r>
          </a:p>
          <a:p>
            <a:r>
              <a:rPr lang="en-GB" sz="2000" b="1" dirty="0">
                <a:latin typeface="Arial Nova Light"/>
              </a:rPr>
              <a:t>Capacity building</a:t>
            </a:r>
          </a:p>
        </p:txBody>
      </p:sp>
      <p:pic>
        <p:nvPicPr>
          <p:cNvPr id="5" name="Picture 4" descr="A black and white logo&#10;&#10;Description automatically generated">
            <a:extLst>
              <a:ext uri="{FF2B5EF4-FFF2-40B4-BE49-F238E27FC236}">
                <a16:creationId xmlns:a16="http://schemas.microsoft.com/office/drawing/2014/main" id="{B5F2EB68-3B34-7831-2EBF-99211EC0AF0F}"/>
              </a:ext>
            </a:extLst>
          </p:cNvPr>
          <p:cNvPicPr>
            <a:picLocks noChangeAspect="1"/>
          </p:cNvPicPr>
          <p:nvPr/>
        </p:nvPicPr>
        <p:blipFill>
          <a:blip r:embed="rId3"/>
          <a:stretch>
            <a:fillRect/>
          </a:stretch>
        </p:blipFill>
        <p:spPr>
          <a:xfrm>
            <a:off x="377921" y="6032817"/>
            <a:ext cx="2180590" cy="398785"/>
          </a:xfrm>
          <a:prstGeom prst="rect">
            <a:avLst/>
          </a:prstGeom>
        </p:spPr>
      </p:pic>
    </p:spTree>
    <p:extLst>
      <p:ext uri="{BB962C8B-B14F-4D97-AF65-F5344CB8AC3E}">
        <p14:creationId xmlns:p14="http://schemas.microsoft.com/office/powerpoint/2010/main" val="282291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6C11833-1E1D-6692-4D52-D46653BE33DE}"/>
              </a:ext>
            </a:extLst>
          </p:cNvPr>
          <p:cNvSpPr txBox="1">
            <a:spLocks/>
          </p:cNvSpPr>
          <p:nvPr/>
        </p:nvSpPr>
        <p:spPr>
          <a:xfrm>
            <a:off x="438029" y="445791"/>
            <a:ext cx="6043965" cy="5966418"/>
          </a:xfrm>
          <a:prstGeom prst="rect">
            <a:avLst/>
          </a:prstGeom>
        </p:spPr>
        <p:txBody>
          <a:bodyPr lIns="91440" tIns="45720" rIns="91440" bIns="4572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rgbClr val="91366A"/>
                </a:solidFill>
                <a:latin typeface="Arial Nova"/>
              </a:rPr>
              <a:t>Our Reach 2025</a:t>
            </a:r>
          </a:p>
          <a:p>
            <a:endParaRPr lang="en-GB" sz="2000" dirty="0">
              <a:solidFill>
                <a:srgbClr val="91366A"/>
              </a:solidFill>
              <a:latin typeface="Arial Nova"/>
            </a:endParaRPr>
          </a:p>
          <a:p>
            <a:endParaRPr lang="en-GB" sz="1800" dirty="0">
              <a:solidFill>
                <a:schemeClr val="tx1">
                  <a:lumMod val="95000"/>
                  <a:lumOff val="5000"/>
                </a:schemeClr>
              </a:solidFill>
              <a:latin typeface="Arial Nova"/>
            </a:endParaRPr>
          </a:p>
          <a:p>
            <a:endParaRPr lang="en-GB" sz="1800" dirty="0">
              <a:solidFill>
                <a:schemeClr val="tx1">
                  <a:lumMod val="95000"/>
                  <a:lumOff val="5000"/>
                </a:schemeClr>
              </a:solidFill>
              <a:latin typeface="Arial Nova"/>
            </a:endParaRPr>
          </a:p>
          <a:p>
            <a:endParaRPr lang="en-GB" sz="1800" dirty="0">
              <a:solidFill>
                <a:schemeClr val="tx1">
                  <a:lumMod val="95000"/>
                  <a:lumOff val="5000"/>
                </a:schemeClr>
              </a:solidFill>
              <a:latin typeface="Arial Nova"/>
            </a:endParaRPr>
          </a:p>
          <a:p>
            <a:endParaRPr lang="en-GB" sz="1800" dirty="0">
              <a:solidFill>
                <a:schemeClr val="tx1">
                  <a:lumMod val="95000"/>
                  <a:lumOff val="5000"/>
                </a:schemeClr>
              </a:solidFill>
              <a:latin typeface="Arial Nova"/>
            </a:endParaRPr>
          </a:p>
          <a:p>
            <a:endParaRPr lang="en-GB" sz="1800" dirty="0">
              <a:solidFill>
                <a:schemeClr val="tx1">
                  <a:lumMod val="95000"/>
                  <a:lumOff val="5000"/>
                </a:schemeClr>
              </a:solidFill>
              <a:latin typeface="Arial Nova"/>
            </a:endParaRPr>
          </a:p>
          <a:p>
            <a:endParaRPr lang="en-GB" sz="1800" dirty="0">
              <a:solidFill>
                <a:schemeClr val="tx1">
                  <a:lumMod val="95000"/>
                  <a:lumOff val="5000"/>
                </a:schemeClr>
              </a:solidFill>
              <a:latin typeface="Arial Nova"/>
            </a:endParaRPr>
          </a:p>
          <a:p>
            <a:endParaRPr lang="en-GB" sz="1800" dirty="0">
              <a:solidFill>
                <a:schemeClr val="tx1">
                  <a:lumMod val="95000"/>
                  <a:lumOff val="5000"/>
                </a:schemeClr>
              </a:solidFill>
              <a:latin typeface="Arial Nova"/>
            </a:endParaRPr>
          </a:p>
          <a:p>
            <a:endParaRPr lang="en-GB" sz="1800" dirty="0">
              <a:solidFill>
                <a:schemeClr val="tx1">
                  <a:lumMod val="95000"/>
                  <a:lumOff val="5000"/>
                </a:schemeClr>
              </a:solidFill>
              <a:latin typeface="Arial Nova"/>
            </a:endParaRPr>
          </a:p>
          <a:p>
            <a:br>
              <a:rPr lang="en-GB" sz="1800" dirty="0">
                <a:latin typeface="Arial Nova"/>
              </a:rPr>
            </a:br>
            <a:endParaRPr lang="en-GB" sz="1800" dirty="0">
              <a:solidFill>
                <a:schemeClr val="tx1">
                  <a:lumMod val="95000"/>
                  <a:lumOff val="5000"/>
                </a:schemeClr>
              </a:solidFill>
              <a:latin typeface="Arial Nova"/>
            </a:endParaRPr>
          </a:p>
          <a:p>
            <a:r>
              <a:rPr lang="en-GB" sz="2400" dirty="0">
                <a:solidFill>
                  <a:schemeClr val="tx1">
                    <a:lumMod val="95000"/>
                    <a:lumOff val="5000"/>
                  </a:schemeClr>
                </a:solidFill>
                <a:latin typeface="Arial Nova"/>
              </a:rPr>
              <a:t>On average, we provide over </a:t>
            </a:r>
            <a:r>
              <a:rPr lang="en-GB" sz="2400" b="1" dirty="0">
                <a:solidFill>
                  <a:schemeClr val="tx1">
                    <a:lumMod val="95000"/>
                    <a:lumOff val="5000"/>
                  </a:schemeClr>
                </a:solidFill>
                <a:latin typeface="Arial Nova"/>
              </a:rPr>
              <a:t>30 days intensive consultancy</a:t>
            </a:r>
            <a:r>
              <a:rPr lang="en-GB" sz="2400" dirty="0">
                <a:solidFill>
                  <a:schemeClr val="tx1">
                    <a:lumMod val="95000"/>
                    <a:lumOff val="5000"/>
                  </a:schemeClr>
                </a:solidFill>
                <a:latin typeface="Arial Nova"/>
              </a:rPr>
              <a:t> at a local level for each CE group that we support.</a:t>
            </a:r>
          </a:p>
          <a:p>
            <a:endParaRPr lang="en-GB" sz="2400" dirty="0">
              <a:solidFill>
                <a:schemeClr val="tx1">
                  <a:lumMod val="95000"/>
                  <a:lumOff val="5000"/>
                </a:schemeClr>
              </a:solidFill>
              <a:latin typeface="Arial Nova"/>
              <a:ea typeface="Calibri Light"/>
              <a:cs typeface="Calibri Light"/>
            </a:endParaRPr>
          </a:p>
          <a:p>
            <a:r>
              <a:rPr lang="en-GB" sz="2400" b="1" dirty="0">
                <a:solidFill>
                  <a:schemeClr val="tx1">
                    <a:lumMod val="95000"/>
                    <a:lumOff val="5000"/>
                  </a:schemeClr>
                </a:solidFill>
                <a:latin typeface="Arial Nova"/>
                <a:ea typeface="Calibri Light"/>
                <a:cs typeface="Calibri Light"/>
              </a:rPr>
              <a:t>24,000</a:t>
            </a:r>
            <a:r>
              <a:rPr lang="en-GB" sz="2400" dirty="0">
                <a:solidFill>
                  <a:schemeClr val="tx1">
                    <a:lumMod val="95000"/>
                    <a:lumOff val="5000"/>
                  </a:schemeClr>
                </a:solidFill>
                <a:latin typeface="Arial Nova"/>
                <a:ea typeface="Calibri Light"/>
                <a:cs typeface="Calibri Light"/>
              </a:rPr>
              <a:t> advice sessions in past 18 months in community events and </a:t>
            </a:r>
            <a:r>
              <a:rPr lang="en-GB" sz="2400" b="1" dirty="0">
                <a:solidFill>
                  <a:schemeClr val="tx1">
                    <a:lumMod val="95000"/>
                    <a:lumOff val="5000"/>
                  </a:schemeClr>
                </a:solidFill>
                <a:latin typeface="Arial Nova"/>
                <a:ea typeface="Calibri Light"/>
                <a:cs typeface="Calibri Light"/>
              </a:rPr>
              <a:t>1,200</a:t>
            </a:r>
            <a:r>
              <a:rPr lang="en-GB" sz="2400" dirty="0">
                <a:solidFill>
                  <a:schemeClr val="tx1">
                    <a:lumMod val="95000"/>
                    <a:lumOff val="5000"/>
                  </a:schemeClr>
                </a:solidFill>
                <a:latin typeface="Arial Nova"/>
                <a:ea typeface="Calibri Light"/>
                <a:cs typeface="Calibri Light"/>
              </a:rPr>
              <a:t> home visits</a:t>
            </a:r>
          </a:p>
          <a:p>
            <a:endParaRPr lang="en-GB" sz="2400" dirty="0">
              <a:solidFill>
                <a:schemeClr val="tx1">
                  <a:lumMod val="95000"/>
                  <a:lumOff val="5000"/>
                </a:schemeClr>
              </a:solidFill>
              <a:latin typeface="Arial Nova"/>
              <a:ea typeface="Calibri Light"/>
              <a:cs typeface="Calibri Light"/>
            </a:endParaRPr>
          </a:p>
          <a:p>
            <a:r>
              <a:rPr lang="en-GB" sz="2400" dirty="0">
                <a:solidFill>
                  <a:schemeClr val="tx1">
                    <a:lumMod val="95000"/>
                    <a:lumOff val="5000"/>
                  </a:schemeClr>
                </a:solidFill>
                <a:latin typeface="Arial Nova"/>
                <a:ea typeface="Calibri Light"/>
                <a:cs typeface="Calibri Light"/>
              </a:rPr>
              <a:t>100 local energy champions trained in 12 months</a:t>
            </a:r>
          </a:p>
          <a:p>
            <a:endParaRPr lang="en-GB" sz="1800" dirty="0">
              <a:solidFill>
                <a:srgbClr val="91366A"/>
              </a:solidFill>
              <a:latin typeface="Arial Nova"/>
            </a:endParaRPr>
          </a:p>
          <a:p>
            <a:endParaRPr lang="en-GB" sz="1800" b="1" dirty="0">
              <a:solidFill>
                <a:srgbClr val="91366A"/>
              </a:solidFill>
              <a:latin typeface="Arial Nova"/>
            </a:endParaRPr>
          </a:p>
          <a:p>
            <a:endParaRPr lang="en-GB" dirty="0">
              <a:solidFill>
                <a:schemeClr val="tx1">
                  <a:lumMod val="95000"/>
                  <a:lumOff val="5000"/>
                </a:schemeClr>
              </a:solidFill>
              <a:latin typeface="Arial Nova" panose="020B0504020202020204" pitchFamily="34" charset="0"/>
            </a:endParaRPr>
          </a:p>
        </p:txBody>
      </p:sp>
      <p:pic>
        <p:nvPicPr>
          <p:cNvPr id="4" name="Picture 3" descr="A map of a country with houses and windmills&#10;&#10;AI-generated content may be incorrect.">
            <a:extLst>
              <a:ext uri="{FF2B5EF4-FFF2-40B4-BE49-F238E27FC236}">
                <a16:creationId xmlns:a16="http://schemas.microsoft.com/office/drawing/2014/main" id="{102C15D9-5F9F-1C01-410E-5C89F59974D1}"/>
              </a:ext>
            </a:extLst>
          </p:cNvPr>
          <p:cNvPicPr>
            <a:picLocks noChangeAspect="1"/>
          </p:cNvPicPr>
          <p:nvPr/>
        </p:nvPicPr>
        <p:blipFill>
          <a:blip r:embed="rId2"/>
          <a:stretch>
            <a:fillRect/>
          </a:stretch>
        </p:blipFill>
        <p:spPr>
          <a:xfrm>
            <a:off x="6190105" y="-25050"/>
            <a:ext cx="5814309" cy="6570064"/>
          </a:xfrm>
          <a:prstGeom prst="rect">
            <a:avLst/>
          </a:prstGeom>
        </p:spPr>
      </p:pic>
      <p:pic>
        <p:nvPicPr>
          <p:cNvPr id="6" name="Picture 5" descr="Purple letters on a black background&#10;&#10;AI-generated content may be incorrect.">
            <a:extLst>
              <a:ext uri="{FF2B5EF4-FFF2-40B4-BE49-F238E27FC236}">
                <a16:creationId xmlns:a16="http://schemas.microsoft.com/office/drawing/2014/main" id="{9DC7D2B1-EB10-AF4B-180C-708CD1C059FC}"/>
              </a:ext>
            </a:extLst>
          </p:cNvPr>
          <p:cNvPicPr>
            <a:picLocks noChangeAspect="1"/>
          </p:cNvPicPr>
          <p:nvPr/>
        </p:nvPicPr>
        <p:blipFill>
          <a:blip r:embed="rId3"/>
          <a:stretch>
            <a:fillRect/>
          </a:stretch>
        </p:blipFill>
        <p:spPr>
          <a:xfrm>
            <a:off x="9587695" y="6011221"/>
            <a:ext cx="2166276" cy="400413"/>
          </a:xfrm>
          <a:prstGeom prst="rect">
            <a:avLst/>
          </a:prstGeom>
        </p:spPr>
      </p:pic>
      <p:sp>
        <p:nvSpPr>
          <p:cNvPr id="9" name="Hexagon 8">
            <a:extLst>
              <a:ext uri="{FF2B5EF4-FFF2-40B4-BE49-F238E27FC236}">
                <a16:creationId xmlns:a16="http://schemas.microsoft.com/office/drawing/2014/main" id="{262C0BB5-A2E3-C0EC-6DD7-35DA0A684BB1}"/>
              </a:ext>
            </a:extLst>
          </p:cNvPr>
          <p:cNvSpPr/>
          <p:nvPr/>
        </p:nvSpPr>
        <p:spPr>
          <a:xfrm>
            <a:off x="481243" y="1158371"/>
            <a:ext cx="1822695" cy="1571073"/>
          </a:xfrm>
          <a:prstGeom prst="hexagon">
            <a:avLst/>
          </a:prstGeom>
          <a:solidFill>
            <a:srgbClr val="FEF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AB07A76-C041-07CE-6A7C-5E7ED7B3E704}"/>
              </a:ext>
            </a:extLst>
          </p:cNvPr>
          <p:cNvSpPr txBox="1"/>
          <p:nvPr/>
        </p:nvSpPr>
        <p:spPr>
          <a:xfrm>
            <a:off x="482286" y="1200309"/>
            <a:ext cx="1818809"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a:solidFill>
                  <a:srgbClr val="007366"/>
                </a:solidFill>
                <a:latin typeface="Arial Nova"/>
              </a:rPr>
              <a:t>50</a:t>
            </a:r>
            <a:r>
              <a:rPr lang="en-GB" sz="3200">
                <a:solidFill>
                  <a:srgbClr val="007366"/>
                </a:solidFill>
                <a:latin typeface="Arial Nova"/>
              </a:rPr>
              <a:t> +</a:t>
            </a:r>
            <a:br>
              <a:rPr lang="en-GB" sz="3200">
                <a:solidFill>
                  <a:srgbClr val="007366"/>
                </a:solidFill>
                <a:latin typeface="Arial Nova"/>
              </a:rPr>
            </a:br>
            <a:r>
              <a:rPr lang="en-GB" sz="2000">
                <a:solidFill>
                  <a:srgbClr val="007366"/>
                </a:solidFill>
                <a:latin typeface="Arial Nova"/>
              </a:rPr>
              <a:t>Community Energy</a:t>
            </a:r>
            <a:br>
              <a:rPr lang="en-GB" sz="2000">
                <a:solidFill>
                  <a:srgbClr val="007366"/>
                </a:solidFill>
                <a:latin typeface="Arial Nova"/>
              </a:rPr>
            </a:br>
            <a:r>
              <a:rPr lang="en-GB" sz="2000">
                <a:solidFill>
                  <a:srgbClr val="007366"/>
                </a:solidFill>
                <a:latin typeface="Arial Nova"/>
              </a:rPr>
              <a:t>Groups</a:t>
            </a:r>
            <a:endParaRPr lang="en-US" sz="2000">
              <a:ea typeface="Calibri" panose="020F0502020204030204"/>
              <a:cs typeface="Calibri" panose="020F0502020204030204"/>
            </a:endParaRPr>
          </a:p>
        </p:txBody>
      </p:sp>
      <p:sp>
        <p:nvSpPr>
          <p:cNvPr id="10" name="Hexagon 9">
            <a:extLst>
              <a:ext uri="{FF2B5EF4-FFF2-40B4-BE49-F238E27FC236}">
                <a16:creationId xmlns:a16="http://schemas.microsoft.com/office/drawing/2014/main" id="{F1FDDCC0-C857-1F71-8C59-31503A20BBC8}"/>
              </a:ext>
            </a:extLst>
          </p:cNvPr>
          <p:cNvSpPr/>
          <p:nvPr/>
        </p:nvSpPr>
        <p:spPr>
          <a:xfrm>
            <a:off x="2492494" y="1137341"/>
            <a:ext cx="1822695" cy="1571073"/>
          </a:xfrm>
          <a:prstGeom prst="hexagon">
            <a:avLst/>
          </a:prstGeom>
          <a:solidFill>
            <a:srgbClr val="FEF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6FC5F9A-C238-E957-2B74-AD255FA21477}"/>
              </a:ext>
            </a:extLst>
          </p:cNvPr>
          <p:cNvSpPr txBox="1"/>
          <p:nvPr/>
        </p:nvSpPr>
        <p:spPr>
          <a:xfrm>
            <a:off x="2489651" y="1322712"/>
            <a:ext cx="182505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a:solidFill>
                  <a:srgbClr val="007366"/>
                </a:solidFill>
                <a:latin typeface="Arial Nova"/>
                <a:ea typeface="Calibri" panose="020F0502020204030204"/>
                <a:cs typeface="Calibri" panose="020F0502020204030204"/>
              </a:rPr>
              <a:t>15</a:t>
            </a:r>
            <a:r>
              <a:rPr lang="en-GB" sz="3200">
                <a:solidFill>
                  <a:srgbClr val="007366"/>
                </a:solidFill>
                <a:latin typeface="Arial Nova"/>
                <a:ea typeface="Calibri" panose="020F0502020204030204"/>
                <a:cs typeface="Calibri" panose="020F0502020204030204"/>
              </a:rPr>
              <a:t> </a:t>
            </a:r>
            <a:br>
              <a:rPr lang="en-GB" sz="3200">
                <a:latin typeface="Arial Nova"/>
              </a:rPr>
            </a:br>
            <a:r>
              <a:rPr lang="en-GB" sz="2000">
                <a:solidFill>
                  <a:srgbClr val="007366"/>
                </a:solidFill>
                <a:latin typeface="Arial Nova"/>
                <a:ea typeface="Calibri" panose="020F0502020204030204"/>
                <a:cs typeface="Calibri" panose="020F0502020204030204"/>
              </a:rPr>
              <a:t>Local</a:t>
            </a:r>
          </a:p>
          <a:p>
            <a:pPr algn="ctr"/>
            <a:r>
              <a:rPr lang="en-GB" sz="2000">
                <a:solidFill>
                  <a:srgbClr val="007366"/>
                </a:solidFill>
                <a:latin typeface="Arial Nova"/>
                <a:ea typeface="Calibri" panose="020F0502020204030204"/>
                <a:cs typeface="Calibri" panose="020F0502020204030204"/>
              </a:rPr>
              <a:t>authorities</a:t>
            </a:r>
          </a:p>
        </p:txBody>
      </p:sp>
      <p:sp>
        <p:nvSpPr>
          <p:cNvPr id="2" name="Hexagon 1">
            <a:extLst>
              <a:ext uri="{FF2B5EF4-FFF2-40B4-BE49-F238E27FC236}">
                <a16:creationId xmlns:a16="http://schemas.microsoft.com/office/drawing/2014/main" id="{96455D0C-62BF-990B-70C1-69A65736A8DF}"/>
              </a:ext>
            </a:extLst>
          </p:cNvPr>
          <p:cNvSpPr/>
          <p:nvPr/>
        </p:nvSpPr>
        <p:spPr>
          <a:xfrm>
            <a:off x="4493891" y="1146521"/>
            <a:ext cx="1822695" cy="1571073"/>
          </a:xfrm>
          <a:prstGeom prst="hexagon">
            <a:avLst/>
          </a:prstGeom>
          <a:solidFill>
            <a:srgbClr val="FEF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9B74C3E-C784-EC0C-7828-418FA5D67165}"/>
              </a:ext>
            </a:extLst>
          </p:cNvPr>
          <p:cNvSpPr txBox="1"/>
          <p:nvPr/>
        </p:nvSpPr>
        <p:spPr>
          <a:xfrm>
            <a:off x="4491048" y="1331892"/>
            <a:ext cx="182505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a:solidFill>
                  <a:srgbClr val="007366"/>
                </a:solidFill>
                <a:latin typeface="Arial Nova"/>
                <a:ea typeface="Calibri" panose="020F0502020204030204"/>
                <a:cs typeface="Calibri" panose="020F0502020204030204"/>
              </a:rPr>
              <a:t>100+ </a:t>
            </a:r>
            <a:br>
              <a:rPr lang="en-GB" sz="3200">
                <a:latin typeface="Arial Nova"/>
              </a:rPr>
            </a:br>
            <a:r>
              <a:rPr lang="en-GB" sz="2000">
                <a:solidFill>
                  <a:srgbClr val="007366"/>
                </a:solidFill>
                <a:latin typeface="Arial Nova"/>
                <a:ea typeface="Calibri" panose="020F0502020204030204"/>
                <a:cs typeface="Calibri" panose="020F0502020204030204"/>
              </a:rPr>
              <a:t>Champions trained</a:t>
            </a:r>
            <a:endParaRPr lang="en-US">
              <a:ea typeface="Calibri" panose="020F0502020204030204"/>
              <a:cs typeface="Calibri" panose="020F0502020204030204"/>
            </a:endParaRPr>
          </a:p>
        </p:txBody>
      </p:sp>
    </p:spTree>
    <p:extLst>
      <p:ext uri="{BB962C8B-B14F-4D97-AF65-F5344CB8AC3E}">
        <p14:creationId xmlns:p14="http://schemas.microsoft.com/office/powerpoint/2010/main" val="2918609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outline of a map&#10;&#10;Description automatically generated">
            <a:extLst>
              <a:ext uri="{FF2B5EF4-FFF2-40B4-BE49-F238E27FC236}">
                <a16:creationId xmlns:a16="http://schemas.microsoft.com/office/drawing/2014/main" id="{677AD7CE-6327-9DE4-4C58-90330D318E33}"/>
              </a:ext>
            </a:extLst>
          </p:cNvPr>
          <p:cNvPicPr>
            <a:picLocks noChangeAspect="1"/>
          </p:cNvPicPr>
          <p:nvPr/>
        </p:nvPicPr>
        <p:blipFill>
          <a:blip r:embed="rId2"/>
          <a:stretch>
            <a:fillRect/>
          </a:stretch>
        </p:blipFill>
        <p:spPr>
          <a:xfrm>
            <a:off x="5235721" y="1457864"/>
            <a:ext cx="7386895" cy="5229044"/>
          </a:xfrm>
          <a:prstGeom prst="rect">
            <a:avLst/>
          </a:prstGeom>
        </p:spPr>
      </p:pic>
      <p:sp>
        <p:nvSpPr>
          <p:cNvPr id="2" name="Title 1">
            <a:extLst>
              <a:ext uri="{FF2B5EF4-FFF2-40B4-BE49-F238E27FC236}">
                <a16:creationId xmlns:a16="http://schemas.microsoft.com/office/drawing/2014/main" id="{877E8F90-54D7-F22E-EBFA-C974E74FD675}"/>
              </a:ext>
            </a:extLst>
          </p:cNvPr>
          <p:cNvSpPr>
            <a:spLocks noGrp="1"/>
          </p:cNvSpPr>
          <p:nvPr>
            <p:ph type="title" idx="4294967295"/>
          </p:nvPr>
        </p:nvSpPr>
        <p:spPr>
          <a:xfrm>
            <a:off x="373810" y="342241"/>
            <a:ext cx="10012393" cy="685771"/>
          </a:xfrm>
        </p:spPr>
        <p:txBody>
          <a:bodyPr>
            <a:normAutofit/>
          </a:bodyPr>
          <a:lstStyle/>
          <a:p>
            <a:r>
              <a:rPr lang="en-US" sz="3200" b="1">
                <a:solidFill>
                  <a:srgbClr val="91366A"/>
                </a:solidFill>
                <a:latin typeface="Arial Nova"/>
                <a:cs typeface="Calibri Light"/>
              </a:rPr>
              <a:t>Community Energy hub model</a:t>
            </a:r>
            <a:endParaRPr lang="en-US" sz="3200" b="1">
              <a:solidFill>
                <a:srgbClr val="91366A"/>
              </a:solidFill>
              <a:latin typeface="Arial Nova"/>
            </a:endParaRPr>
          </a:p>
        </p:txBody>
      </p:sp>
      <p:pic>
        <p:nvPicPr>
          <p:cNvPr id="4" name="Picture 3" descr="A map of a state with cities&#10;&#10;Description automatically generated">
            <a:extLst>
              <a:ext uri="{FF2B5EF4-FFF2-40B4-BE49-F238E27FC236}">
                <a16:creationId xmlns:a16="http://schemas.microsoft.com/office/drawing/2014/main" id="{4F2C4C06-52EA-5D40-AAB2-AEF62A159F8C}"/>
              </a:ext>
            </a:extLst>
          </p:cNvPr>
          <p:cNvPicPr>
            <a:picLocks noChangeAspect="1"/>
          </p:cNvPicPr>
          <p:nvPr/>
        </p:nvPicPr>
        <p:blipFill>
          <a:blip r:embed="rId3"/>
          <a:stretch>
            <a:fillRect/>
          </a:stretch>
        </p:blipFill>
        <p:spPr>
          <a:xfrm>
            <a:off x="-687749" y="1335657"/>
            <a:ext cx="7651217" cy="5466270"/>
          </a:xfrm>
          <a:prstGeom prst="rect">
            <a:avLst/>
          </a:prstGeom>
        </p:spPr>
      </p:pic>
      <p:pic>
        <p:nvPicPr>
          <p:cNvPr id="5" name="Picture 4" descr="A green circle with white text&#10;&#10;Description automatically generated">
            <a:extLst>
              <a:ext uri="{FF2B5EF4-FFF2-40B4-BE49-F238E27FC236}">
                <a16:creationId xmlns:a16="http://schemas.microsoft.com/office/drawing/2014/main" id="{AEDE89AD-EA12-9171-4739-3C11D90EBC60}"/>
              </a:ext>
            </a:extLst>
          </p:cNvPr>
          <p:cNvPicPr>
            <a:picLocks noChangeAspect="1"/>
          </p:cNvPicPr>
          <p:nvPr/>
        </p:nvPicPr>
        <p:blipFill>
          <a:blip r:embed="rId4"/>
          <a:stretch>
            <a:fillRect/>
          </a:stretch>
        </p:blipFill>
        <p:spPr>
          <a:xfrm>
            <a:off x="6317617" y="2424744"/>
            <a:ext cx="5007442" cy="3575649"/>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D492D659-EB6D-7E88-3A6F-1B1762C6A8BE}"/>
                  </a:ext>
                </a:extLst>
              </p14:cNvPr>
              <p14:cNvContentPartPr/>
              <p14:nvPr/>
            </p14:nvContentPartPr>
            <p14:xfrm>
              <a:off x="-1284767" y="2144232"/>
              <a:ext cx="8860" cy="8860"/>
            </p14:xfrm>
          </p:contentPart>
        </mc:Choice>
        <mc:Fallback xmlns="">
          <p:pic>
            <p:nvPicPr>
              <p:cNvPr id="7" name="Ink 6">
                <a:extLst>
                  <a:ext uri="{FF2B5EF4-FFF2-40B4-BE49-F238E27FC236}">
                    <a16:creationId xmlns:a16="http://schemas.microsoft.com/office/drawing/2014/main" id="{D492D659-EB6D-7E88-3A6F-1B1762C6A8BE}"/>
                  </a:ext>
                </a:extLst>
              </p:cNvPr>
              <p:cNvPicPr/>
              <p:nvPr/>
            </p:nvPicPr>
            <p:blipFill>
              <a:blip r:embed="rId6"/>
              <a:stretch>
                <a:fillRect/>
              </a:stretch>
            </p:blipFill>
            <p:spPr>
              <a:xfrm>
                <a:off x="-1727767" y="1701232"/>
                <a:ext cx="886000" cy="886000"/>
              </a:xfrm>
              <a:prstGeom prst="rect">
                <a:avLst/>
              </a:prstGeom>
            </p:spPr>
          </p:pic>
        </mc:Fallback>
      </mc:AlternateContent>
    </p:spTree>
    <p:extLst>
      <p:ext uri="{BB962C8B-B14F-4D97-AF65-F5344CB8AC3E}">
        <p14:creationId xmlns:p14="http://schemas.microsoft.com/office/powerpoint/2010/main" val="868420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6E567-E593-2936-621A-185EE9E4E7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79ADD9-DA25-11DA-BD45-2688CDDEEE68}"/>
              </a:ext>
            </a:extLst>
          </p:cNvPr>
          <p:cNvSpPr>
            <a:spLocks noGrp="1"/>
          </p:cNvSpPr>
          <p:nvPr>
            <p:ph type="title"/>
          </p:nvPr>
        </p:nvSpPr>
        <p:spPr>
          <a:xfrm>
            <a:off x="426697" y="1352112"/>
            <a:ext cx="2638946" cy="592286"/>
          </a:xfrm>
        </p:spPr>
        <p:txBody>
          <a:bodyPr>
            <a:normAutofit fontScale="90000"/>
          </a:bodyPr>
          <a:lstStyle/>
          <a:p>
            <a:r>
              <a:rPr lang="en-GB" sz="3600" b="1">
                <a:latin typeface="Arial Nova"/>
              </a:rPr>
              <a:t>Hampshire Community Energy Network</a:t>
            </a:r>
            <a:endParaRPr lang="en-GB" sz="3600" b="1">
              <a:latin typeface="Arial Nova" panose="020B0504020202020204" pitchFamily="34" charset="0"/>
            </a:endParaRPr>
          </a:p>
        </p:txBody>
      </p:sp>
      <p:sp>
        <p:nvSpPr>
          <p:cNvPr id="5" name="Freeform 4">
            <a:extLst>
              <a:ext uri="{FF2B5EF4-FFF2-40B4-BE49-F238E27FC236}">
                <a16:creationId xmlns:a16="http://schemas.microsoft.com/office/drawing/2014/main" id="{893FED7B-32AA-83DD-83F5-9E9D3F0AFD91}"/>
              </a:ext>
            </a:extLst>
          </p:cNvPr>
          <p:cNvSpPr/>
          <p:nvPr/>
        </p:nvSpPr>
        <p:spPr>
          <a:xfrm>
            <a:off x="3070746" y="-158"/>
            <a:ext cx="9121253" cy="6858158"/>
          </a:xfrm>
          <a:custGeom>
            <a:avLst/>
            <a:gdLst>
              <a:gd name="connsiteX0" fmla="*/ 1536192 w 7242048"/>
              <a:gd name="connsiteY0" fmla="*/ 0 h 6949440"/>
              <a:gd name="connsiteX1" fmla="*/ 7242048 w 7242048"/>
              <a:gd name="connsiteY1" fmla="*/ 0 h 6949440"/>
              <a:gd name="connsiteX2" fmla="*/ 7242048 w 7242048"/>
              <a:gd name="connsiteY2" fmla="*/ 6949440 h 6949440"/>
              <a:gd name="connsiteX3" fmla="*/ 0 w 7242048"/>
              <a:gd name="connsiteY3" fmla="*/ 6949440 h 6949440"/>
              <a:gd name="connsiteX4" fmla="*/ 1536192 w 7242048"/>
              <a:gd name="connsiteY4" fmla="*/ 0 h 6949440"/>
              <a:gd name="connsiteX0" fmla="*/ 909131 w 7242048"/>
              <a:gd name="connsiteY0" fmla="*/ 17160 h 6949440"/>
              <a:gd name="connsiteX1" fmla="*/ 7242048 w 7242048"/>
              <a:gd name="connsiteY1" fmla="*/ 0 h 6949440"/>
              <a:gd name="connsiteX2" fmla="*/ 7242048 w 7242048"/>
              <a:gd name="connsiteY2" fmla="*/ 6949440 h 6949440"/>
              <a:gd name="connsiteX3" fmla="*/ 0 w 7242048"/>
              <a:gd name="connsiteY3" fmla="*/ 6949440 h 6949440"/>
              <a:gd name="connsiteX4" fmla="*/ 909131 w 7242048"/>
              <a:gd name="connsiteY4" fmla="*/ 17160 h 6949440"/>
              <a:gd name="connsiteX0" fmla="*/ 763731 w 7242048"/>
              <a:gd name="connsiteY0" fmla="*/ 25820 h 6949440"/>
              <a:gd name="connsiteX1" fmla="*/ 7242048 w 7242048"/>
              <a:gd name="connsiteY1" fmla="*/ 0 h 6949440"/>
              <a:gd name="connsiteX2" fmla="*/ 7242048 w 7242048"/>
              <a:gd name="connsiteY2" fmla="*/ 6949440 h 6949440"/>
              <a:gd name="connsiteX3" fmla="*/ 0 w 7242048"/>
              <a:gd name="connsiteY3" fmla="*/ 6949440 h 6949440"/>
              <a:gd name="connsiteX4" fmla="*/ 763731 w 7242048"/>
              <a:gd name="connsiteY4" fmla="*/ 25820 h 6949440"/>
              <a:gd name="connsiteX0" fmla="*/ 729519 w 7242048"/>
              <a:gd name="connsiteY0" fmla="*/ 8500 h 6949440"/>
              <a:gd name="connsiteX1" fmla="*/ 7242048 w 7242048"/>
              <a:gd name="connsiteY1" fmla="*/ 0 h 6949440"/>
              <a:gd name="connsiteX2" fmla="*/ 7242048 w 7242048"/>
              <a:gd name="connsiteY2" fmla="*/ 6949440 h 6949440"/>
              <a:gd name="connsiteX3" fmla="*/ 0 w 7242048"/>
              <a:gd name="connsiteY3" fmla="*/ 6949440 h 6949440"/>
              <a:gd name="connsiteX4" fmla="*/ 729519 w 7242048"/>
              <a:gd name="connsiteY4" fmla="*/ 8500 h 6949440"/>
              <a:gd name="connsiteX0" fmla="*/ 712414 w 7242048"/>
              <a:gd name="connsiteY0" fmla="*/ 0 h 6949600"/>
              <a:gd name="connsiteX1" fmla="*/ 7242048 w 7242048"/>
              <a:gd name="connsiteY1" fmla="*/ 160 h 6949600"/>
              <a:gd name="connsiteX2" fmla="*/ 7242048 w 7242048"/>
              <a:gd name="connsiteY2" fmla="*/ 6949600 h 6949600"/>
              <a:gd name="connsiteX3" fmla="*/ 0 w 7242048"/>
              <a:gd name="connsiteY3" fmla="*/ 6949600 h 6949600"/>
              <a:gd name="connsiteX4" fmla="*/ 712414 w 7242048"/>
              <a:gd name="connsiteY4" fmla="*/ 0 h 694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2048" h="6949600">
                <a:moveTo>
                  <a:pt x="712414" y="0"/>
                </a:moveTo>
                <a:lnTo>
                  <a:pt x="7242048" y="160"/>
                </a:lnTo>
                <a:lnTo>
                  <a:pt x="7242048" y="6949600"/>
                </a:lnTo>
                <a:lnTo>
                  <a:pt x="0" y="6949600"/>
                </a:lnTo>
                <a:lnTo>
                  <a:pt x="712414"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1D45CFAE-78E8-C9B0-3DAA-4CBE45DFBF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9876" y="5947351"/>
            <a:ext cx="2035279" cy="451363"/>
          </a:xfrm>
          <a:prstGeom prst="rect">
            <a:avLst/>
          </a:prstGeom>
        </p:spPr>
      </p:pic>
      <p:sp>
        <p:nvSpPr>
          <p:cNvPr id="55" name="Content Placeholder 54">
            <a:extLst>
              <a:ext uri="{FF2B5EF4-FFF2-40B4-BE49-F238E27FC236}">
                <a16:creationId xmlns:a16="http://schemas.microsoft.com/office/drawing/2014/main" id="{E032F35C-2A34-F096-3BE1-61F389F2A23F}"/>
              </a:ext>
            </a:extLst>
          </p:cNvPr>
          <p:cNvSpPr>
            <a:spLocks noGrp="1"/>
          </p:cNvSpPr>
          <p:nvPr>
            <p:ph idx="1"/>
          </p:nvPr>
        </p:nvSpPr>
        <p:spPr>
          <a:xfrm>
            <a:off x="426698" y="1710916"/>
            <a:ext cx="2988518" cy="4173774"/>
          </a:xfrm>
        </p:spPr>
        <p:txBody>
          <a:bodyPr vert="horz" lIns="91440" tIns="45720" rIns="91440" bIns="45720" rtlCol="0" anchor="t">
            <a:normAutofit/>
          </a:bodyPr>
          <a:lstStyle/>
          <a:p>
            <a:pPr marL="0" indent="0">
              <a:lnSpc>
                <a:spcPct val="100000"/>
              </a:lnSpc>
              <a:spcBef>
                <a:spcPts val="0"/>
              </a:spcBef>
              <a:spcAft>
                <a:spcPts val="1200"/>
              </a:spcAft>
              <a:buNone/>
            </a:pPr>
            <a:endParaRPr lang="en-GB" sz="1800">
              <a:latin typeface="Arial Nova Light"/>
              <a:ea typeface="Calibri"/>
              <a:cs typeface="Calibri"/>
            </a:endParaRPr>
          </a:p>
          <a:p>
            <a:pPr marL="0" indent="0">
              <a:lnSpc>
                <a:spcPct val="100000"/>
              </a:lnSpc>
              <a:spcBef>
                <a:spcPts val="0"/>
              </a:spcBef>
              <a:spcAft>
                <a:spcPts val="1200"/>
              </a:spcAft>
              <a:buNone/>
            </a:pPr>
            <a:endParaRPr lang="en-GB" sz="1800">
              <a:latin typeface="Arial Nova Light"/>
              <a:ea typeface="Calibri"/>
              <a:cs typeface="Calibri"/>
            </a:endParaRPr>
          </a:p>
          <a:p>
            <a:pPr marL="0" indent="0">
              <a:lnSpc>
                <a:spcPct val="100000"/>
              </a:lnSpc>
              <a:spcBef>
                <a:spcPts val="0"/>
              </a:spcBef>
              <a:spcAft>
                <a:spcPts val="1200"/>
              </a:spcAft>
              <a:buNone/>
            </a:pPr>
            <a:endParaRPr lang="en-GB" sz="1800">
              <a:latin typeface="Arial Nova Light"/>
              <a:ea typeface="Calibri"/>
              <a:cs typeface="Calibri"/>
            </a:endParaRPr>
          </a:p>
          <a:p>
            <a:pPr marL="0" indent="0">
              <a:lnSpc>
                <a:spcPct val="100000"/>
              </a:lnSpc>
              <a:spcBef>
                <a:spcPts val="0"/>
              </a:spcBef>
              <a:spcAft>
                <a:spcPts val="1200"/>
              </a:spcAft>
              <a:buNone/>
            </a:pPr>
            <a:endParaRPr lang="en-GB" sz="1800">
              <a:latin typeface="Arial Nova Light"/>
              <a:ea typeface="Calibri"/>
              <a:cs typeface="Calibri"/>
            </a:endParaRPr>
          </a:p>
          <a:p>
            <a:pPr marL="0" indent="0">
              <a:lnSpc>
                <a:spcPct val="100000"/>
              </a:lnSpc>
              <a:spcBef>
                <a:spcPts val="0"/>
              </a:spcBef>
              <a:spcAft>
                <a:spcPts val="1200"/>
              </a:spcAft>
              <a:buNone/>
            </a:pPr>
            <a:r>
              <a:rPr lang="en-GB" sz="1800">
                <a:latin typeface="Arial Nova Light"/>
                <a:ea typeface="Calibri"/>
                <a:cs typeface="Calibri"/>
              </a:rPr>
              <a:t>Example of one of Community Energy Pathways’ established networks</a:t>
            </a:r>
            <a:endParaRPr lang="en-US" sz="1800">
              <a:latin typeface="Arial Nova Light"/>
              <a:ea typeface="Calibri"/>
              <a:cs typeface="Calibri"/>
            </a:endParaRPr>
          </a:p>
        </p:txBody>
      </p:sp>
      <p:pic>
        <p:nvPicPr>
          <p:cNvPr id="9" name="Picture 8" descr="A map of a country with different colored icons&#10;&#10;AI-generated content may be incorrect.">
            <a:extLst>
              <a:ext uri="{FF2B5EF4-FFF2-40B4-BE49-F238E27FC236}">
                <a16:creationId xmlns:a16="http://schemas.microsoft.com/office/drawing/2014/main" id="{380C3A0A-2AA1-FF64-CEAE-FC9F33C9AE1B}"/>
              </a:ext>
            </a:extLst>
          </p:cNvPr>
          <p:cNvPicPr>
            <a:picLocks noChangeAspect="1"/>
          </p:cNvPicPr>
          <p:nvPr/>
        </p:nvPicPr>
        <p:blipFill>
          <a:blip r:embed="rId4"/>
          <a:stretch>
            <a:fillRect/>
          </a:stretch>
        </p:blipFill>
        <p:spPr>
          <a:xfrm>
            <a:off x="3845090" y="340814"/>
            <a:ext cx="7917034" cy="6176371"/>
          </a:xfrm>
          <a:prstGeom prst="rect">
            <a:avLst/>
          </a:prstGeom>
        </p:spPr>
      </p:pic>
    </p:spTree>
    <p:extLst>
      <p:ext uri="{BB962C8B-B14F-4D97-AF65-F5344CB8AC3E}">
        <p14:creationId xmlns:p14="http://schemas.microsoft.com/office/powerpoint/2010/main" val="3590536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AC9E3-4D7A-462A-9111-07F9DB89E3ED}"/>
              </a:ext>
            </a:extLst>
          </p:cNvPr>
          <p:cNvSpPr txBox="1">
            <a:spLocks/>
          </p:cNvSpPr>
          <p:nvPr/>
        </p:nvSpPr>
        <p:spPr>
          <a:xfrm>
            <a:off x="390476" y="34625"/>
            <a:ext cx="8199095" cy="619861"/>
          </a:xfrm>
          <a:prstGeom prst="rect">
            <a:avLst/>
          </a:prstGeom>
        </p:spPr>
        <p:txBody>
          <a:bodyPr lIns="91440" tIns="45720" rIns="91440" bIns="45720" anchor="t">
            <a:noAutofit/>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a:lstStyle>
          <a:p>
            <a:endParaRPr lang="en-GB" sz="3600" b="1">
              <a:solidFill>
                <a:srgbClr val="FFFFFF"/>
              </a:solidFill>
              <a:latin typeface="Arial Nova"/>
            </a:endParaRPr>
          </a:p>
        </p:txBody>
      </p:sp>
      <p:pic>
        <p:nvPicPr>
          <p:cNvPr id="5" name="Picture 4">
            <a:extLst>
              <a:ext uri="{FF2B5EF4-FFF2-40B4-BE49-F238E27FC236}">
                <a16:creationId xmlns:a16="http://schemas.microsoft.com/office/drawing/2014/main" id="{1E4A0853-115A-98D6-C692-039218B78D53}"/>
              </a:ext>
            </a:extLst>
          </p:cNvPr>
          <p:cNvPicPr>
            <a:picLocks noChangeAspect="1"/>
          </p:cNvPicPr>
          <p:nvPr/>
        </p:nvPicPr>
        <p:blipFill rotWithShape="1">
          <a:blip r:embed="rId2"/>
          <a:srcRect l="3297" t="9552" r="53793" b="6404"/>
          <a:stretch/>
        </p:blipFill>
        <p:spPr>
          <a:xfrm>
            <a:off x="0" y="-157"/>
            <a:ext cx="6522720" cy="6858158"/>
          </a:xfrm>
          <a:prstGeom prst="rect">
            <a:avLst/>
          </a:prstGeom>
        </p:spPr>
      </p:pic>
      <p:sp>
        <p:nvSpPr>
          <p:cNvPr id="8" name="Freeform 7">
            <a:extLst>
              <a:ext uri="{FF2B5EF4-FFF2-40B4-BE49-F238E27FC236}">
                <a16:creationId xmlns:a16="http://schemas.microsoft.com/office/drawing/2014/main" id="{614346F6-A42E-4DD0-34BE-0EBB4FDEFD03}"/>
              </a:ext>
            </a:extLst>
          </p:cNvPr>
          <p:cNvSpPr/>
          <p:nvPr/>
        </p:nvSpPr>
        <p:spPr>
          <a:xfrm>
            <a:off x="5669279" y="-158"/>
            <a:ext cx="6522720" cy="6858158"/>
          </a:xfrm>
          <a:custGeom>
            <a:avLst/>
            <a:gdLst>
              <a:gd name="connsiteX0" fmla="*/ 1536192 w 7242048"/>
              <a:gd name="connsiteY0" fmla="*/ 0 h 6949440"/>
              <a:gd name="connsiteX1" fmla="*/ 7242048 w 7242048"/>
              <a:gd name="connsiteY1" fmla="*/ 0 h 6949440"/>
              <a:gd name="connsiteX2" fmla="*/ 7242048 w 7242048"/>
              <a:gd name="connsiteY2" fmla="*/ 6949440 h 6949440"/>
              <a:gd name="connsiteX3" fmla="*/ 0 w 7242048"/>
              <a:gd name="connsiteY3" fmla="*/ 6949440 h 6949440"/>
              <a:gd name="connsiteX4" fmla="*/ 1536192 w 7242048"/>
              <a:gd name="connsiteY4" fmla="*/ 0 h 6949440"/>
              <a:gd name="connsiteX0" fmla="*/ 909131 w 7242048"/>
              <a:gd name="connsiteY0" fmla="*/ 17160 h 6949440"/>
              <a:gd name="connsiteX1" fmla="*/ 7242048 w 7242048"/>
              <a:gd name="connsiteY1" fmla="*/ 0 h 6949440"/>
              <a:gd name="connsiteX2" fmla="*/ 7242048 w 7242048"/>
              <a:gd name="connsiteY2" fmla="*/ 6949440 h 6949440"/>
              <a:gd name="connsiteX3" fmla="*/ 0 w 7242048"/>
              <a:gd name="connsiteY3" fmla="*/ 6949440 h 6949440"/>
              <a:gd name="connsiteX4" fmla="*/ 909131 w 7242048"/>
              <a:gd name="connsiteY4" fmla="*/ 17160 h 6949440"/>
              <a:gd name="connsiteX0" fmla="*/ 763731 w 7242048"/>
              <a:gd name="connsiteY0" fmla="*/ 25820 h 6949440"/>
              <a:gd name="connsiteX1" fmla="*/ 7242048 w 7242048"/>
              <a:gd name="connsiteY1" fmla="*/ 0 h 6949440"/>
              <a:gd name="connsiteX2" fmla="*/ 7242048 w 7242048"/>
              <a:gd name="connsiteY2" fmla="*/ 6949440 h 6949440"/>
              <a:gd name="connsiteX3" fmla="*/ 0 w 7242048"/>
              <a:gd name="connsiteY3" fmla="*/ 6949440 h 6949440"/>
              <a:gd name="connsiteX4" fmla="*/ 763731 w 7242048"/>
              <a:gd name="connsiteY4" fmla="*/ 25820 h 6949440"/>
              <a:gd name="connsiteX0" fmla="*/ 729519 w 7242048"/>
              <a:gd name="connsiteY0" fmla="*/ 8500 h 6949440"/>
              <a:gd name="connsiteX1" fmla="*/ 7242048 w 7242048"/>
              <a:gd name="connsiteY1" fmla="*/ 0 h 6949440"/>
              <a:gd name="connsiteX2" fmla="*/ 7242048 w 7242048"/>
              <a:gd name="connsiteY2" fmla="*/ 6949440 h 6949440"/>
              <a:gd name="connsiteX3" fmla="*/ 0 w 7242048"/>
              <a:gd name="connsiteY3" fmla="*/ 6949440 h 6949440"/>
              <a:gd name="connsiteX4" fmla="*/ 729519 w 7242048"/>
              <a:gd name="connsiteY4" fmla="*/ 8500 h 6949440"/>
              <a:gd name="connsiteX0" fmla="*/ 712414 w 7242048"/>
              <a:gd name="connsiteY0" fmla="*/ 0 h 6949600"/>
              <a:gd name="connsiteX1" fmla="*/ 7242048 w 7242048"/>
              <a:gd name="connsiteY1" fmla="*/ 160 h 6949600"/>
              <a:gd name="connsiteX2" fmla="*/ 7242048 w 7242048"/>
              <a:gd name="connsiteY2" fmla="*/ 6949600 h 6949600"/>
              <a:gd name="connsiteX3" fmla="*/ 0 w 7242048"/>
              <a:gd name="connsiteY3" fmla="*/ 6949600 h 6949600"/>
              <a:gd name="connsiteX4" fmla="*/ 712414 w 7242048"/>
              <a:gd name="connsiteY4" fmla="*/ 0 h 694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2048" h="6949600">
                <a:moveTo>
                  <a:pt x="712414" y="0"/>
                </a:moveTo>
                <a:lnTo>
                  <a:pt x="7242048" y="160"/>
                </a:lnTo>
                <a:lnTo>
                  <a:pt x="7242048" y="6949600"/>
                </a:lnTo>
                <a:lnTo>
                  <a:pt x="0" y="6949600"/>
                </a:lnTo>
                <a:lnTo>
                  <a:pt x="712414" y="0"/>
                </a:lnTo>
                <a:close/>
              </a:path>
            </a:pathLst>
          </a:custGeom>
          <a:solidFill>
            <a:srgbClr val="006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ADE00AC-165C-7E95-41AB-C96922A40576}"/>
              </a:ext>
            </a:extLst>
          </p:cNvPr>
          <p:cNvSpPr txBox="1"/>
          <p:nvPr/>
        </p:nvSpPr>
        <p:spPr>
          <a:xfrm>
            <a:off x="6548490" y="1684187"/>
            <a:ext cx="5396029" cy="4401205"/>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GB" sz="2000" dirty="0" err="1">
                <a:solidFill>
                  <a:schemeClr val="bg1"/>
                </a:solidFill>
                <a:latin typeface="Arial Nova Light" panose="020B0304020202020204" pitchFamily="34" charset="0"/>
              </a:rPr>
              <a:t>Harveys</a:t>
            </a:r>
            <a:r>
              <a:rPr lang="en-GB" sz="2000" dirty="0">
                <a:solidFill>
                  <a:schemeClr val="bg1"/>
                </a:solidFill>
                <a:latin typeface="Arial Nova Light" panose="020B0304020202020204" pitchFamily="34" charset="0"/>
              </a:rPr>
              <a:t> Brewery – rooftop PV 98kW</a:t>
            </a:r>
          </a:p>
          <a:p>
            <a:pPr marL="285750" indent="-285750">
              <a:spcBef>
                <a:spcPts val="1200"/>
              </a:spcBef>
              <a:buFont typeface="Arial" panose="020B0604020202020204" pitchFamily="34" charset="0"/>
              <a:buChar char="•"/>
            </a:pPr>
            <a:r>
              <a:rPr lang="en-GB" sz="2000" dirty="0">
                <a:solidFill>
                  <a:schemeClr val="bg1"/>
                </a:solidFill>
                <a:latin typeface="Arial Nova Light" panose="020B0304020202020204" pitchFamily="34" charset="0"/>
              </a:rPr>
              <a:t>Sunny Solar Schools</a:t>
            </a:r>
          </a:p>
          <a:p>
            <a:pPr marL="285750" indent="-285750">
              <a:spcBef>
                <a:spcPts val="1200"/>
              </a:spcBef>
              <a:buFont typeface="Arial" panose="020B0604020202020204" pitchFamily="34" charset="0"/>
              <a:buChar char="•"/>
            </a:pPr>
            <a:r>
              <a:rPr lang="en-GB" sz="2000" dirty="0">
                <a:solidFill>
                  <a:schemeClr val="bg1"/>
                </a:solidFill>
                <a:latin typeface="Arial Nova Light" panose="020B0304020202020204" pitchFamily="34" charset="0"/>
              </a:rPr>
              <a:t>Ouse Valley Solar Farm – 17 MW with no subsidy!</a:t>
            </a:r>
          </a:p>
          <a:p>
            <a:pPr marL="285750" indent="-285750">
              <a:spcBef>
                <a:spcPts val="1200"/>
              </a:spcBef>
              <a:buFont typeface="Arial" panose="020B0604020202020204" pitchFamily="34" charset="0"/>
              <a:buChar char="•"/>
            </a:pPr>
            <a:r>
              <a:rPr lang="en-GB" sz="2000" dirty="0">
                <a:solidFill>
                  <a:schemeClr val="bg1"/>
                </a:solidFill>
                <a:latin typeface="Arial Nova Light" panose="020B0304020202020204" pitchFamily="34" charset="0"/>
              </a:rPr>
              <a:t>Meadow Blue Solar Farm – 5MW</a:t>
            </a:r>
          </a:p>
          <a:p>
            <a:pPr marL="285750" indent="-285750">
              <a:spcBef>
                <a:spcPts val="1200"/>
              </a:spcBef>
              <a:buFont typeface="Arial" panose="020B0604020202020204" pitchFamily="34" charset="0"/>
              <a:buChar char="•"/>
            </a:pPr>
            <a:r>
              <a:rPr lang="en-GB" sz="2000" dirty="0">
                <a:solidFill>
                  <a:schemeClr val="bg1"/>
                </a:solidFill>
                <a:latin typeface="Arial Nova Light" panose="020B0304020202020204" pitchFamily="34" charset="0"/>
              </a:rPr>
              <a:t>Get Bikery – electric cargo bike hire/delivery</a:t>
            </a:r>
          </a:p>
          <a:p>
            <a:pPr marL="285750" indent="-285750">
              <a:spcBef>
                <a:spcPts val="1200"/>
              </a:spcBef>
              <a:buFont typeface="Arial" panose="020B0604020202020204" pitchFamily="34" charset="0"/>
              <a:buChar char="•"/>
            </a:pPr>
            <a:r>
              <a:rPr lang="en-GB" sz="2000" dirty="0">
                <a:solidFill>
                  <a:schemeClr val="bg1"/>
                </a:solidFill>
                <a:latin typeface="Arial Nova Light" panose="020B0304020202020204" pitchFamily="34" charset="0"/>
              </a:rPr>
              <a:t>2m Climate Action Fund</a:t>
            </a:r>
          </a:p>
          <a:p>
            <a:pPr marL="285750" indent="-285750">
              <a:spcBef>
                <a:spcPts val="1200"/>
              </a:spcBef>
              <a:buFont typeface="Arial" panose="020B0604020202020204" pitchFamily="34" charset="0"/>
              <a:buChar char="•"/>
            </a:pPr>
            <a:r>
              <a:rPr lang="en-GB" sz="2000" dirty="0">
                <a:solidFill>
                  <a:schemeClr val="bg1"/>
                </a:solidFill>
                <a:latin typeface="Arial Nova Light" panose="020B0304020202020204" pitchFamily="34" charset="0"/>
              </a:rPr>
              <a:t>Energy advice reaching 2000 homes/yr</a:t>
            </a:r>
          </a:p>
          <a:p>
            <a:pPr marL="285750" indent="-285750">
              <a:spcBef>
                <a:spcPts val="1200"/>
              </a:spcBef>
              <a:buFont typeface="Arial" panose="020B0604020202020204" pitchFamily="34" charset="0"/>
              <a:buChar char="•"/>
            </a:pPr>
            <a:r>
              <a:rPr lang="en-GB" sz="2000" dirty="0">
                <a:solidFill>
                  <a:schemeClr val="bg1"/>
                </a:solidFill>
                <a:latin typeface="Arial Nova Light" panose="020B0304020202020204" pitchFamily="34" charset="0"/>
              </a:rPr>
              <a:t>www.ovesco.co.uk</a:t>
            </a:r>
          </a:p>
          <a:p>
            <a:pPr marL="285750" indent="-285750">
              <a:spcBef>
                <a:spcPts val="1200"/>
              </a:spcBef>
              <a:buFont typeface="Arial" panose="020B0604020202020204" pitchFamily="34" charset="0"/>
              <a:buChar char="•"/>
            </a:pPr>
            <a:endParaRPr lang="en-GB" sz="2000" dirty="0">
              <a:solidFill>
                <a:schemeClr val="bg1"/>
              </a:solidFill>
              <a:latin typeface="Arial Nova Light" panose="020B0304020202020204" pitchFamily="34" charset="0"/>
            </a:endParaRPr>
          </a:p>
        </p:txBody>
      </p:sp>
      <p:sp>
        <p:nvSpPr>
          <p:cNvPr id="7" name="TextBox 6">
            <a:extLst>
              <a:ext uri="{FF2B5EF4-FFF2-40B4-BE49-F238E27FC236}">
                <a16:creationId xmlns:a16="http://schemas.microsoft.com/office/drawing/2014/main" id="{538F419D-3C7C-FDD3-FE44-45955259923A}"/>
              </a:ext>
            </a:extLst>
          </p:cNvPr>
          <p:cNvSpPr txBox="1"/>
          <p:nvPr/>
        </p:nvSpPr>
        <p:spPr>
          <a:xfrm>
            <a:off x="6548489" y="351661"/>
            <a:ext cx="5396030" cy="1077218"/>
          </a:xfrm>
          <a:prstGeom prst="rect">
            <a:avLst/>
          </a:prstGeom>
          <a:noFill/>
        </p:spPr>
        <p:txBody>
          <a:bodyPr wrap="square" rtlCol="0">
            <a:spAutoFit/>
          </a:bodyPr>
          <a:lstStyle/>
          <a:p>
            <a:pPr>
              <a:defRPr/>
            </a:pPr>
            <a:r>
              <a:rPr lang="en-GB" sz="3200" b="1" dirty="0">
                <a:solidFill>
                  <a:schemeClr val="bg1"/>
                </a:solidFill>
                <a:latin typeface="Arial" panose="020B0604020202020204" pitchFamily="34" charset="0"/>
                <a:cs typeface="Arial" panose="020B0604020202020204" pitchFamily="34" charset="0"/>
              </a:rPr>
              <a:t>Ouse Valley Energy Services Coop (</a:t>
            </a:r>
            <a:r>
              <a:rPr lang="en-GB" sz="3200" b="1" dirty="0" err="1">
                <a:solidFill>
                  <a:schemeClr val="bg1"/>
                </a:solidFill>
                <a:latin typeface="Arial" panose="020B0604020202020204" pitchFamily="34" charset="0"/>
                <a:cs typeface="Arial" panose="020B0604020202020204" pitchFamily="34" charset="0"/>
              </a:rPr>
              <a:t>OVESCo</a:t>
            </a:r>
            <a:r>
              <a:rPr lang="en-GB" sz="3200" b="1" dirty="0">
                <a:solidFill>
                  <a:schemeClr val="bg1"/>
                </a:solidFill>
                <a:latin typeface="Arial" panose="020B0604020202020204" pitchFamily="34" charset="0"/>
                <a:cs typeface="Arial" panose="020B0604020202020204" pitchFamily="34" charset="0"/>
              </a:rPr>
              <a:t>)</a:t>
            </a:r>
          </a:p>
        </p:txBody>
      </p:sp>
      <p:pic>
        <p:nvPicPr>
          <p:cNvPr id="14" name="Picture 13" descr="A logo with white text&#10;&#10;Description automatically generated">
            <a:extLst>
              <a:ext uri="{FF2B5EF4-FFF2-40B4-BE49-F238E27FC236}">
                <a16:creationId xmlns:a16="http://schemas.microsoft.com/office/drawing/2014/main" id="{37B61CD9-16BC-6D0B-DDF8-97421F936296}"/>
              </a:ext>
            </a:extLst>
          </p:cNvPr>
          <p:cNvPicPr>
            <a:picLocks noChangeAspect="1"/>
          </p:cNvPicPr>
          <p:nvPr/>
        </p:nvPicPr>
        <p:blipFill rotWithShape="1">
          <a:blip r:embed="rId3"/>
          <a:srcRect t="32420" b="33037"/>
          <a:stretch/>
        </p:blipFill>
        <p:spPr>
          <a:xfrm>
            <a:off x="6671340" y="5823272"/>
            <a:ext cx="2798338" cy="683067"/>
          </a:xfrm>
          <a:prstGeom prst="rect">
            <a:avLst/>
          </a:prstGeom>
        </p:spPr>
      </p:pic>
    </p:spTree>
    <p:extLst>
      <p:ext uri="{BB962C8B-B14F-4D97-AF65-F5344CB8AC3E}">
        <p14:creationId xmlns:p14="http://schemas.microsoft.com/office/powerpoint/2010/main" val="1987505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8CF14-9574-641E-B31C-B435420E1AFD}"/>
              </a:ext>
            </a:extLst>
          </p:cNvPr>
          <p:cNvSpPr>
            <a:spLocks noGrp="1"/>
          </p:cNvSpPr>
          <p:nvPr>
            <p:ph type="title"/>
          </p:nvPr>
        </p:nvSpPr>
        <p:spPr/>
        <p:txBody>
          <a:bodyPr/>
          <a:lstStyle/>
          <a:p>
            <a:endParaRPr lang="en-GB"/>
          </a:p>
        </p:txBody>
      </p:sp>
      <p:pic>
        <p:nvPicPr>
          <p:cNvPr id="7" name="Content Placeholder 6" descr="A map with people and a map with text&#10;&#10;AI-generated content may be incorrect.">
            <a:extLst>
              <a:ext uri="{FF2B5EF4-FFF2-40B4-BE49-F238E27FC236}">
                <a16:creationId xmlns:a16="http://schemas.microsoft.com/office/drawing/2014/main" id="{CC323391-4EBF-8CA8-E25D-1D8784CA55D4}"/>
              </a:ext>
            </a:extLst>
          </p:cNvPr>
          <p:cNvPicPr>
            <a:picLocks noGrp="1" noChangeAspect="1"/>
          </p:cNvPicPr>
          <p:nvPr>
            <p:ph idx="1"/>
          </p:nvPr>
        </p:nvPicPr>
        <p:blipFill>
          <a:blip r:embed="rId2"/>
          <a:stretch>
            <a:fillRect/>
          </a:stretch>
        </p:blipFill>
        <p:spPr>
          <a:xfrm>
            <a:off x="-2419" y="-76074"/>
            <a:ext cx="12445999" cy="7020808"/>
          </a:xfrm>
          <a:prstGeom prst="rect">
            <a:avLst/>
          </a:prstGeom>
        </p:spPr>
      </p:pic>
    </p:spTree>
    <p:extLst>
      <p:ext uri="{BB962C8B-B14F-4D97-AF65-F5344CB8AC3E}">
        <p14:creationId xmlns:p14="http://schemas.microsoft.com/office/powerpoint/2010/main" val="3851438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CB00ACE-6025-D2FC-C883-611D46300C9B}"/>
              </a:ext>
            </a:extLst>
          </p:cNvPr>
          <p:cNvGrpSpPr/>
          <p:nvPr/>
        </p:nvGrpSpPr>
        <p:grpSpPr>
          <a:xfrm>
            <a:off x="355600" y="335280"/>
            <a:ext cx="11277600" cy="6009958"/>
            <a:chOff x="355600" y="335280"/>
            <a:chExt cx="11277600" cy="6009958"/>
          </a:xfrm>
        </p:grpSpPr>
        <p:pic>
          <p:nvPicPr>
            <p:cNvPr id="4" name="Google Shape;160;p21" descr="A diagram of a pyramid&#10;&#10;Description automatically generated">
              <a:extLst>
                <a:ext uri="{FF2B5EF4-FFF2-40B4-BE49-F238E27FC236}">
                  <a16:creationId xmlns:a16="http://schemas.microsoft.com/office/drawing/2014/main" id="{8A41EE7F-D58B-84FF-0E9B-EF35C958F2B7}"/>
                </a:ext>
              </a:extLst>
            </p:cNvPr>
            <p:cNvPicPr preferRelativeResize="0"/>
            <p:nvPr/>
          </p:nvPicPr>
          <p:blipFill rotWithShape="1">
            <a:blip r:embed="rId2">
              <a:alphaModFix/>
              <a:extLst>
                <a:ext uri="{BEBA8EAE-BF5A-486C-A8C5-ECC9F3942E4B}">
                  <a14:imgProps xmlns:a14="http://schemas.microsoft.com/office/drawing/2010/main">
                    <a14:imgLayer r:embed="rId3">
                      <a14:imgEffect>
                        <a14:sharpenSoften amount="50000"/>
                      </a14:imgEffect>
                    </a14:imgLayer>
                  </a14:imgProps>
                </a:ext>
              </a:extLst>
            </a:blip>
            <a:srcRect/>
            <a:stretch/>
          </p:blipFill>
          <p:spPr>
            <a:xfrm>
              <a:off x="355600" y="335280"/>
              <a:ext cx="11277600" cy="6009958"/>
            </a:xfrm>
            <a:prstGeom prst="rect">
              <a:avLst/>
            </a:prstGeom>
            <a:noFill/>
            <a:ln>
              <a:noFill/>
            </a:ln>
          </p:spPr>
        </p:pic>
        <p:sp>
          <p:nvSpPr>
            <p:cNvPr id="6" name="Rectangle 5">
              <a:extLst>
                <a:ext uri="{FF2B5EF4-FFF2-40B4-BE49-F238E27FC236}">
                  <a16:creationId xmlns:a16="http://schemas.microsoft.com/office/drawing/2014/main" id="{FFBDC3F6-FFB5-9F10-AE9D-E8DDC73D1419}"/>
                </a:ext>
              </a:extLst>
            </p:cNvPr>
            <p:cNvSpPr/>
            <p:nvPr/>
          </p:nvSpPr>
          <p:spPr>
            <a:xfrm>
              <a:off x="7528560" y="5298758"/>
              <a:ext cx="4033520" cy="969962"/>
            </a:xfrm>
            <a:prstGeom prst="rect">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Existing groups with a focus on a particular place or building who are interested in doing one energy project, e.g. community </a:t>
              </a:r>
              <a:r>
                <a:rPr lang="en-US" sz="1400" err="1"/>
                <a:t>centres</a:t>
              </a:r>
              <a:r>
                <a:rPr lang="en-US" sz="1400"/>
                <a:t>, places of worship, residents associations</a:t>
              </a:r>
            </a:p>
          </p:txBody>
        </p:sp>
      </p:grpSp>
    </p:spTree>
    <p:extLst>
      <p:ext uri="{BB962C8B-B14F-4D97-AF65-F5344CB8AC3E}">
        <p14:creationId xmlns:p14="http://schemas.microsoft.com/office/powerpoint/2010/main" val="4043135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AD264-3091-0433-A943-8EFDC4236214}"/>
              </a:ext>
            </a:extLst>
          </p:cNvPr>
          <p:cNvSpPr>
            <a:spLocks noGrp="1"/>
          </p:cNvSpPr>
          <p:nvPr>
            <p:ph type="title" idx="4294967295"/>
          </p:nvPr>
        </p:nvSpPr>
        <p:spPr>
          <a:xfrm>
            <a:off x="240617" y="280453"/>
            <a:ext cx="11277600" cy="724068"/>
          </a:xfrm>
        </p:spPr>
        <p:txBody>
          <a:bodyPr>
            <a:normAutofit/>
          </a:bodyPr>
          <a:lstStyle/>
          <a:p>
            <a:r>
              <a:rPr lang="en-GB" sz="3200" b="1">
                <a:solidFill>
                  <a:srgbClr val="91366A"/>
                </a:solidFill>
                <a:latin typeface="Arial Nova" panose="020B0504020202020204" pitchFamily="34" charset="0"/>
              </a:rPr>
              <a:t>Pathways to net zero with community energy  </a:t>
            </a:r>
          </a:p>
        </p:txBody>
      </p:sp>
      <p:sp>
        <p:nvSpPr>
          <p:cNvPr id="5" name="Rectangle: Rounded Corners 4">
            <a:extLst>
              <a:ext uri="{FF2B5EF4-FFF2-40B4-BE49-F238E27FC236}">
                <a16:creationId xmlns:a16="http://schemas.microsoft.com/office/drawing/2014/main" id="{D95C7F52-A3F1-0D76-6D4E-C6AEA49E3E8B}"/>
              </a:ext>
            </a:extLst>
          </p:cNvPr>
          <p:cNvSpPr/>
          <p:nvPr/>
        </p:nvSpPr>
        <p:spPr>
          <a:xfrm>
            <a:off x="4215746" y="5319005"/>
            <a:ext cx="3753932" cy="1176951"/>
          </a:xfrm>
          <a:prstGeom prst="roundRect">
            <a:avLst/>
          </a:prstGeom>
          <a:solidFill>
            <a:srgbClr val="91366A"/>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bg1"/>
                </a:solidFill>
                <a:latin typeface="Arial Nova Cond Light" panose="020B0306020202020204" pitchFamily="34" charset="0"/>
              </a:rPr>
              <a:t>Established community energy network within a local authority area </a:t>
            </a:r>
          </a:p>
        </p:txBody>
      </p:sp>
      <p:sp>
        <p:nvSpPr>
          <p:cNvPr id="8" name="Rectangle: Rounded Corners 7">
            <a:extLst>
              <a:ext uri="{FF2B5EF4-FFF2-40B4-BE49-F238E27FC236}">
                <a16:creationId xmlns:a16="http://schemas.microsoft.com/office/drawing/2014/main" id="{E2F19DFB-4AFF-330A-9269-1D028BDDA43D}"/>
              </a:ext>
            </a:extLst>
          </p:cNvPr>
          <p:cNvSpPr/>
          <p:nvPr/>
        </p:nvSpPr>
        <p:spPr>
          <a:xfrm>
            <a:off x="4205727" y="1373386"/>
            <a:ext cx="2858850" cy="1592842"/>
          </a:xfrm>
          <a:prstGeom prst="roundRect">
            <a:avLst/>
          </a:prstGeom>
          <a:solidFill>
            <a:srgbClr val="007366"/>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bg1"/>
                </a:solidFill>
                <a:latin typeface="Arial Nova Cond Light" panose="020B0306020202020204" pitchFamily="34" charset="0"/>
              </a:rPr>
              <a:t>Local Authority net zero strategies/Local Area Energy Plans</a:t>
            </a:r>
          </a:p>
        </p:txBody>
      </p:sp>
      <p:sp>
        <p:nvSpPr>
          <p:cNvPr id="11" name="Arrow: Up-Down 10">
            <a:extLst>
              <a:ext uri="{FF2B5EF4-FFF2-40B4-BE49-F238E27FC236}">
                <a16:creationId xmlns:a16="http://schemas.microsoft.com/office/drawing/2014/main" id="{865FA431-0320-64B7-CF49-C9B68D9D9F31}"/>
              </a:ext>
            </a:extLst>
          </p:cNvPr>
          <p:cNvSpPr/>
          <p:nvPr/>
        </p:nvSpPr>
        <p:spPr>
          <a:xfrm>
            <a:off x="2803381" y="1949463"/>
            <a:ext cx="456948" cy="3883934"/>
          </a:xfrm>
          <a:prstGeom prst="upDownArrow">
            <a:avLst/>
          </a:prstGeom>
          <a:solidFill>
            <a:srgbClr val="913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F160B347-FE71-4DBE-DE3A-5A6C3491527C}"/>
              </a:ext>
            </a:extLst>
          </p:cNvPr>
          <p:cNvSpPr/>
          <p:nvPr/>
        </p:nvSpPr>
        <p:spPr>
          <a:xfrm rot="10800000" flipH="1" flipV="1">
            <a:off x="2418413" y="1185299"/>
            <a:ext cx="1294645" cy="555279"/>
          </a:xfrm>
          <a:prstGeom prst="roundRect">
            <a:avLst>
              <a:gd name="adj" fmla="val 50000"/>
            </a:avLst>
          </a:prstGeom>
          <a:solidFill>
            <a:srgbClr val="E7D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Nova Cond" panose="020B0506020202020204" pitchFamily="34" charset="0"/>
              </a:rPr>
              <a:t>Top down</a:t>
            </a:r>
          </a:p>
        </p:txBody>
      </p:sp>
      <p:sp>
        <p:nvSpPr>
          <p:cNvPr id="13" name="Rectangle: Rounded Corners 12">
            <a:extLst>
              <a:ext uri="{FF2B5EF4-FFF2-40B4-BE49-F238E27FC236}">
                <a16:creationId xmlns:a16="http://schemas.microsoft.com/office/drawing/2014/main" id="{5C2730AB-AE95-8AA6-3784-6001E90C95A6}"/>
              </a:ext>
            </a:extLst>
          </p:cNvPr>
          <p:cNvSpPr/>
          <p:nvPr/>
        </p:nvSpPr>
        <p:spPr>
          <a:xfrm rot="10800000" flipH="1" flipV="1">
            <a:off x="2289443" y="5937462"/>
            <a:ext cx="1452767" cy="555279"/>
          </a:xfrm>
          <a:prstGeom prst="roundRect">
            <a:avLst>
              <a:gd name="adj" fmla="val 50000"/>
            </a:avLst>
          </a:prstGeom>
          <a:solidFill>
            <a:srgbClr val="E7D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Nova Cond" panose="020B0506020202020204" pitchFamily="34" charset="0"/>
              </a:rPr>
              <a:t>Bottom up</a:t>
            </a:r>
          </a:p>
        </p:txBody>
      </p:sp>
      <p:sp>
        <p:nvSpPr>
          <p:cNvPr id="14" name="Rectangle: Rounded Corners 13">
            <a:extLst>
              <a:ext uri="{FF2B5EF4-FFF2-40B4-BE49-F238E27FC236}">
                <a16:creationId xmlns:a16="http://schemas.microsoft.com/office/drawing/2014/main" id="{FF296976-DBD0-01AF-D636-E294707F2A1C}"/>
              </a:ext>
            </a:extLst>
          </p:cNvPr>
          <p:cNvSpPr/>
          <p:nvPr/>
        </p:nvSpPr>
        <p:spPr>
          <a:xfrm>
            <a:off x="8115300" y="1346841"/>
            <a:ext cx="3614738" cy="1592842"/>
          </a:xfrm>
          <a:prstGeom prst="roundRect">
            <a:avLst/>
          </a:prstGeom>
          <a:solidFill>
            <a:srgbClr val="007366"/>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latin typeface="Arial Nova Cond Light" panose="020B0306020202020204" pitchFamily="34" charset="0"/>
              </a:rPr>
              <a:t>Align with LA departments using embedded principles - local/neighbourhood/transport/economic development and health plans etc</a:t>
            </a:r>
          </a:p>
        </p:txBody>
      </p:sp>
      <p:sp>
        <p:nvSpPr>
          <p:cNvPr id="15" name="Arrow: Left-Right 14">
            <a:extLst>
              <a:ext uri="{FF2B5EF4-FFF2-40B4-BE49-F238E27FC236}">
                <a16:creationId xmlns:a16="http://schemas.microsoft.com/office/drawing/2014/main" id="{01D6CFA1-15A4-26B3-6A30-838F7B02476B}"/>
              </a:ext>
            </a:extLst>
          </p:cNvPr>
          <p:cNvSpPr/>
          <p:nvPr/>
        </p:nvSpPr>
        <p:spPr>
          <a:xfrm>
            <a:off x="7075239" y="1949463"/>
            <a:ext cx="1027105" cy="608000"/>
          </a:xfrm>
          <a:prstGeom prst="leftRightArrow">
            <a:avLst/>
          </a:prstGeom>
          <a:solidFill>
            <a:srgbClr val="88C5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Right 15">
            <a:extLst>
              <a:ext uri="{FF2B5EF4-FFF2-40B4-BE49-F238E27FC236}">
                <a16:creationId xmlns:a16="http://schemas.microsoft.com/office/drawing/2014/main" id="{3DF28BEF-66CE-3D5E-E53D-F5176A299527}"/>
              </a:ext>
            </a:extLst>
          </p:cNvPr>
          <p:cNvSpPr/>
          <p:nvPr/>
        </p:nvSpPr>
        <p:spPr>
          <a:xfrm>
            <a:off x="8562392" y="3834607"/>
            <a:ext cx="853570" cy="710953"/>
          </a:xfrm>
          <a:prstGeom prst="rightArrow">
            <a:avLst/>
          </a:prstGeom>
          <a:solidFill>
            <a:srgbClr val="88C5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ABB419E4-6851-17B9-AE91-F712B202A1F1}"/>
              </a:ext>
            </a:extLst>
          </p:cNvPr>
          <p:cNvSpPr/>
          <p:nvPr/>
        </p:nvSpPr>
        <p:spPr>
          <a:xfrm rot="10800000" flipH="1" flipV="1">
            <a:off x="9588771" y="3282003"/>
            <a:ext cx="2214576" cy="2102981"/>
          </a:xfrm>
          <a:prstGeom prst="roundRect">
            <a:avLst>
              <a:gd name="adj" fmla="val 50000"/>
            </a:avLst>
          </a:prstGeom>
          <a:solidFill>
            <a:schemeClr val="bg1"/>
          </a:solidFill>
          <a:ln w="104775">
            <a:solidFill>
              <a:srgbClr val="007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Nova Cond Light" panose="020B0306020202020204" pitchFamily="34" charset="0"/>
              </a:rPr>
              <a:t>Place based decision making</a:t>
            </a:r>
          </a:p>
          <a:p>
            <a:pPr algn="ctr"/>
            <a:r>
              <a:rPr lang="en-GB" b="1">
                <a:solidFill>
                  <a:srgbClr val="91366A"/>
                </a:solidFill>
                <a:latin typeface="Arial Nova Cond" panose="020B0506020202020204" pitchFamily="34" charset="0"/>
              </a:rPr>
              <a:t>NET ZERO TOGETHER</a:t>
            </a:r>
          </a:p>
        </p:txBody>
      </p:sp>
      <p:sp>
        <p:nvSpPr>
          <p:cNvPr id="18" name="Arrow: Up-Down 17">
            <a:extLst>
              <a:ext uri="{FF2B5EF4-FFF2-40B4-BE49-F238E27FC236}">
                <a16:creationId xmlns:a16="http://schemas.microsoft.com/office/drawing/2014/main" id="{4D2841D9-8B31-C735-6DFE-91295FD68253}"/>
              </a:ext>
            </a:extLst>
          </p:cNvPr>
          <p:cNvSpPr/>
          <p:nvPr/>
        </p:nvSpPr>
        <p:spPr>
          <a:xfrm>
            <a:off x="6092712" y="3373496"/>
            <a:ext cx="638921" cy="1685385"/>
          </a:xfrm>
          <a:prstGeom prst="upDownArrow">
            <a:avLst/>
          </a:prstGeom>
          <a:solidFill>
            <a:srgbClr val="88C5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A13056F1-7FCF-100B-975F-8CB7690B354C}"/>
              </a:ext>
            </a:extLst>
          </p:cNvPr>
          <p:cNvSpPr/>
          <p:nvPr/>
        </p:nvSpPr>
        <p:spPr>
          <a:xfrm>
            <a:off x="2626883" y="3511549"/>
            <a:ext cx="1944122" cy="1357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5E38E97-A771-7778-6B02-2CD73E9EA3A1}"/>
              </a:ext>
            </a:extLst>
          </p:cNvPr>
          <p:cNvSpPr/>
          <p:nvPr/>
        </p:nvSpPr>
        <p:spPr>
          <a:xfrm>
            <a:off x="6904442" y="3429000"/>
            <a:ext cx="1716292" cy="1716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GB">
              <a:solidFill>
                <a:srgbClr val="007366"/>
              </a:solidFill>
              <a:latin typeface="Arial Nova Cond Light" panose="020B0306020202020204" pitchFamily="34" charset="0"/>
            </a:endParaRPr>
          </a:p>
          <a:p>
            <a:pPr algn="ctr">
              <a:spcBef>
                <a:spcPts val="600"/>
              </a:spcBef>
            </a:pPr>
            <a:r>
              <a:rPr lang="en-GB">
                <a:solidFill>
                  <a:srgbClr val="007366"/>
                </a:solidFill>
                <a:latin typeface="Arial Nova Cond Light" panose="020B0306020202020204" pitchFamily="34" charset="0"/>
              </a:rPr>
              <a:t>Public participation</a:t>
            </a:r>
          </a:p>
          <a:p>
            <a:pPr algn="ctr">
              <a:spcBef>
                <a:spcPts val="600"/>
              </a:spcBef>
            </a:pPr>
            <a:r>
              <a:rPr lang="en-GB">
                <a:solidFill>
                  <a:srgbClr val="007366"/>
                </a:solidFill>
                <a:latin typeface="Arial Nova Cond Light" panose="020B0306020202020204" pitchFamily="34" charset="0"/>
              </a:rPr>
              <a:t>Consultation</a:t>
            </a:r>
          </a:p>
          <a:p>
            <a:pPr algn="ctr">
              <a:spcBef>
                <a:spcPts val="600"/>
              </a:spcBef>
            </a:pPr>
            <a:r>
              <a:rPr lang="en-GB">
                <a:solidFill>
                  <a:srgbClr val="007366"/>
                </a:solidFill>
                <a:latin typeface="Arial Nova Cond Light" panose="020B0306020202020204" pitchFamily="34" charset="0"/>
              </a:rPr>
              <a:t>Community support</a:t>
            </a:r>
          </a:p>
          <a:p>
            <a:pPr algn="ctr">
              <a:spcBef>
                <a:spcPts val="600"/>
              </a:spcBef>
            </a:pPr>
            <a:r>
              <a:rPr lang="en-GB">
                <a:solidFill>
                  <a:srgbClr val="007366"/>
                </a:solidFill>
                <a:latin typeface="Arial Nova Cond Light" panose="020B0306020202020204" pitchFamily="34" charset="0"/>
              </a:rPr>
              <a:t>Resilience</a:t>
            </a:r>
          </a:p>
          <a:p>
            <a:pPr algn="ctr">
              <a:spcBef>
                <a:spcPts val="600"/>
              </a:spcBef>
            </a:pPr>
            <a:endParaRPr lang="en-GB">
              <a:solidFill>
                <a:srgbClr val="007366"/>
              </a:solidFill>
              <a:latin typeface="Arial Nova Cond Light" panose="020B0306020202020204" pitchFamily="34" charset="0"/>
            </a:endParaRPr>
          </a:p>
          <a:p>
            <a:pPr algn="ctr">
              <a:spcBef>
                <a:spcPts val="600"/>
              </a:spcBef>
            </a:pPr>
            <a:endParaRPr lang="en-GB">
              <a:solidFill>
                <a:srgbClr val="007366"/>
              </a:solidFill>
              <a:latin typeface="Arial Nova Cond Light" panose="020B0306020202020204" pitchFamily="34" charset="0"/>
            </a:endParaRPr>
          </a:p>
        </p:txBody>
      </p:sp>
      <p:sp>
        <p:nvSpPr>
          <p:cNvPr id="21" name="Rectangle 20">
            <a:extLst>
              <a:ext uri="{FF2B5EF4-FFF2-40B4-BE49-F238E27FC236}">
                <a16:creationId xmlns:a16="http://schemas.microsoft.com/office/drawing/2014/main" id="{7E069A32-34BC-A0E2-B0E1-2B4D66DE8210}"/>
              </a:ext>
            </a:extLst>
          </p:cNvPr>
          <p:cNvSpPr/>
          <p:nvPr/>
        </p:nvSpPr>
        <p:spPr>
          <a:xfrm>
            <a:off x="4205726" y="3437328"/>
            <a:ext cx="1429425" cy="2102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GB">
                <a:solidFill>
                  <a:srgbClr val="007366"/>
                </a:solidFill>
                <a:latin typeface="Arial Nova Cond Light" panose="020B0306020202020204" pitchFamily="34" charset="0"/>
              </a:rPr>
              <a:t>Public finance</a:t>
            </a:r>
          </a:p>
          <a:p>
            <a:pPr algn="ctr">
              <a:spcBef>
                <a:spcPts val="600"/>
              </a:spcBef>
            </a:pPr>
            <a:r>
              <a:rPr lang="en-GB">
                <a:solidFill>
                  <a:srgbClr val="007366"/>
                </a:solidFill>
                <a:latin typeface="Arial Nova Cond Light" panose="020B0306020202020204" pitchFamily="34" charset="0"/>
              </a:rPr>
              <a:t>Community finance</a:t>
            </a:r>
          </a:p>
          <a:p>
            <a:pPr algn="ctr">
              <a:spcBef>
                <a:spcPts val="600"/>
              </a:spcBef>
            </a:pPr>
            <a:r>
              <a:rPr lang="en-GB">
                <a:solidFill>
                  <a:srgbClr val="007366"/>
                </a:solidFill>
                <a:latin typeface="Arial Nova Cond Light" panose="020B0306020202020204" pitchFamily="34" charset="0"/>
              </a:rPr>
              <a:t>Attracting grants</a:t>
            </a:r>
          </a:p>
          <a:p>
            <a:pPr algn="ctr">
              <a:spcBef>
                <a:spcPts val="600"/>
              </a:spcBef>
            </a:pPr>
            <a:r>
              <a:rPr lang="en-GB">
                <a:solidFill>
                  <a:srgbClr val="007366"/>
                </a:solidFill>
                <a:latin typeface="Arial Nova Cond Light" panose="020B0306020202020204" pitchFamily="34" charset="0"/>
              </a:rPr>
              <a:t>Innovation</a:t>
            </a:r>
          </a:p>
          <a:p>
            <a:pPr algn="ctr">
              <a:spcBef>
                <a:spcPts val="600"/>
              </a:spcBef>
            </a:pPr>
            <a:endParaRPr lang="en-GB">
              <a:solidFill>
                <a:srgbClr val="007366"/>
              </a:solidFill>
              <a:latin typeface="Arial Nova Cond Light" panose="020B0306020202020204" pitchFamily="34" charset="0"/>
            </a:endParaRPr>
          </a:p>
          <a:p>
            <a:pPr algn="ctr">
              <a:spcBef>
                <a:spcPts val="600"/>
              </a:spcBef>
            </a:pPr>
            <a:endParaRPr lang="en-GB">
              <a:solidFill>
                <a:srgbClr val="007366"/>
              </a:solidFill>
              <a:latin typeface="Arial Nova Cond Light" panose="020B0306020202020204" pitchFamily="34" charset="0"/>
            </a:endParaRPr>
          </a:p>
        </p:txBody>
      </p:sp>
      <p:sp>
        <p:nvSpPr>
          <p:cNvPr id="4" name="Text Box 2">
            <a:extLst>
              <a:ext uri="{FF2B5EF4-FFF2-40B4-BE49-F238E27FC236}">
                <a16:creationId xmlns:a16="http://schemas.microsoft.com/office/drawing/2014/main" id="{D2779B64-2952-533D-7BF8-E99E00B1D77F}"/>
              </a:ext>
            </a:extLst>
          </p:cNvPr>
          <p:cNvSpPr txBox="1">
            <a:spLocks noChangeArrowheads="1"/>
          </p:cNvSpPr>
          <p:nvPr/>
        </p:nvSpPr>
        <p:spPr bwMode="auto">
          <a:xfrm>
            <a:off x="302358" y="1346841"/>
            <a:ext cx="1712655" cy="5014407"/>
          </a:xfrm>
          <a:prstGeom prst="rect">
            <a:avLst/>
          </a:prstGeom>
          <a:solidFill>
            <a:srgbClr val="FEF7EA"/>
          </a:solidFill>
          <a:ln w="60325">
            <a:noFill/>
            <a:miter lim="800000"/>
            <a:headEnd/>
            <a:tailEnd/>
          </a:ln>
        </p:spPr>
        <p:txBody>
          <a:bodyPr rot="0" vert="horz" wrap="square" lIns="91440" tIns="45720" rIns="91440" bIns="45720" anchor="t" anchorCtr="0">
            <a:noAutofit/>
          </a:bodyPr>
          <a:lstStyle/>
          <a:p>
            <a:pPr marL="228600" indent="-228600" algn="ctr">
              <a:spcAft>
                <a:spcPts val="800"/>
              </a:spcAft>
            </a:pPr>
            <a:r>
              <a:rPr lang="en-GB" b="1" kern="100">
                <a:effectLst/>
                <a:latin typeface="Arial Nova Cond" panose="020B0506020202020204" pitchFamily="34" charset="0"/>
                <a:ea typeface="Calibri" panose="020F0502020204030204" pitchFamily="34" charset="0"/>
                <a:cs typeface="Times New Roman" panose="02020603050405020304" pitchFamily="18" charset="0"/>
              </a:rPr>
              <a:t>EMBEDDED</a:t>
            </a:r>
          </a:p>
          <a:p>
            <a:pPr marL="228600" indent="-228600" algn="ctr">
              <a:spcAft>
                <a:spcPts val="800"/>
              </a:spcAft>
            </a:pPr>
            <a:r>
              <a:rPr lang="en-GB" b="1" kern="100">
                <a:effectLst/>
                <a:latin typeface="Arial Nova Cond" panose="020B0506020202020204" pitchFamily="34" charset="0"/>
                <a:ea typeface="Calibri" panose="020F0502020204030204" pitchFamily="34" charset="0"/>
                <a:cs typeface="Times New Roman" panose="02020603050405020304" pitchFamily="18" charset="0"/>
              </a:rPr>
              <a:t>PRINCIPLES</a:t>
            </a:r>
            <a:endParaRPr lang="en-GB" sz="1600" b="1" kern="100">
              <a:effectLst/>
              <a:latin typeface="Arial Nova Cond" panose="020B0506020202020204" pitchFamily="34" charset="0"/>
              <a:ea typeface="Calibri" panose="020F0502020204030204" pitchFamily="34" charset="0"/>
              <a:cs typeface="Times New Roman" panose="02020603050405020304" pitchFamily="18" charset="0"/>
            </a:endParaRPr>
          </a:p>
          <a:p>
            <a:pPr marL="90900" indent="-126900">
              <a:lnSpc>
                <a:spcPct val="107000"/>
              </a:lnSpc>
              <a:spcBef>
                <a:spcPts val="1500"/>
              </a:spcBef>
              <a:buFont typeface="Symbol" panose="05050102010706020507" pitchFamily="18" charset="2"/>
              <a:buChar char=""/>
            </a:pPr>
            <a:r>
              <a:rPr lang="en-GB" sz="1400" kern="100">
                <a:effectLst/>
                <a:latin typeface="Arial Nova" panose="020B0504020202020204" pitchFamily="34" charset="0"/>
                <a:ea typeface="Calibri" panose="020F0502020204030204" pitchFamily="34" charset="0"/>
                <a:cs typeface="Times New Roman" panose="02020603050405020304" pitchFamily="18" charset="0"/>
              </a:rPr>
              <a:t>Accountability and ownership</a:t>
            </a:r>
          </a:p>
          <a:p>
            <a:pPr marL="90900" indent="-126900">
              <a:lnSpc>
                <a:spcPct val="107000"/>
              </a:lnSpc>
              <a:spcBef>
                <a:spcPts val="1500"/>
              </a:spcBef>
              <a:buFont typeface="Symbol" panose="05050102010706020507" pitchFamily="18" charset="2"/>
              <a:buChar char=""/>
            </a:pPr>
            <a:r>
              <a:rPr lang="en-GB" sz="1400" kern="100">
                <a:effectLst/>
                <a:latin typeface="Arial Nova" panose="020B0504020202020204" pitchFamily="34" charset="0"/>
                <a:ea typeface="Calibri" panose="020F0502020204030204" pitchFamily="34" charset="0"/>
                <a:cs typeface="Times New Roman" panose="02020603050405020304" pitchFamily="18" charset="0"/>
              </a:rPr>
              <a:t>Resource and capacity</a:t>
            </a:r>
          </a:p>
          <a:p>
            <a:pPr marL="90900" indent="-126900">
              <a:lnSpc>
                <a:spcPct val="107000"/>
              </a:lnSpc>
              <a:spcBef>
                <a:spcPts val="1500"/>
              </a:spcBef>
              <a:buFont typeface="Symbol" panose="05050102010706020507" pitchFamily="18" charset="2"/>
              <a:buChar char=""/>
            </a:pPr>
            <a:r>
              <a:rPr lang="en-GB" sz="1400" kern="100">
                <a:effectLst/>
                <a:latin typeface="Arial Nova" panose="020B0504020202020204" pitchFamily="34" charset="0"/>
                <a:ea typeface="Calibri" panose="020F0502020204030204" pitchFamily="34" charset="0"/>
                <a:cs typeface="Times New Roman" panose="02020603050405020304" pitchFamily="18" charset="0"/>
              </a:rPr>
              <a:t>Communications and information</a:t>
            </a:r>
          </a:p>
          <a:p>
            <a:pPr marL="90900" indent="-126900">
              <a:lnSpc>
                <a:spcPct val="107000"/>
              </a:lnSpc>
              <a:spcBef>
                <a:spcPts val="1500"/>
              </a:spcBef>
              <a:buFont typeface="Symbol" panose="05050102010706020507" pitchFamily="18" charset="2"/>
              <a:buChar char=""/>
            </a:pPr>
            <a:r>
              <a:rPr lang="en-GB" sz="1400" kern="100">
                <a:effectLst/>
                <a:latin typeface="Arial Nova" panose="020B0504020202020204" pitchFamily="34" charset="0"/>
                <a:ea typeface="Calibri" panose="020F0502020204030204" pitchFamily="34" charset="0"/>
                <a:cs typeface="Times New Roman" panose="02020603050405020304" pitchFamily="18" charset="0"/>
              </a:rPr>
              <a:t>Transparency on key stakeholders</a:t>
            </a:r>
          </a:p>
          <a:p>
            <a:pPr marL="90900" indent="-126900">
              <a:lnSpc>
                <a:spcPct val="107000"/>
              </a:lnSpc>
              <a:spcBef>
                <a:spcPts val="1500"/>
              </a:spcBef>
              <a:buFont typeface="Symbol" panose="05050102010706020507" pitchFamily="18" charset="2"/>
              <a:buChar char=""/>
            </a:pPr>
            <a:r>
              <a:rPr lang="en-GB" sz="1400" kern="100">
                <a:effectLst/>
                <a:latin typeface="Arial Nova" panose="020B0504020202020204" pitchFamily="34" charset="0"/>
                <a:ea typeface="Calibri" panose="020F0502020204030204" pitchFamily="34" charset="0"/>
                <a:cs typeface="Times New Roman" panose="02020603050405020304" pitchFamily="18" charset="0"/>
              </a:rPr>
              <a:t>Engagement with neighbourhoods and communities</a:t>
            </a:r>
          </a:p>
          <a:p>
            <a:pPr marL="90900" indent="-126900">
              <a:lnSpc>
                <a:spcPct val="107000"/>
              </a:lnSpc>
              <a:spcBef>
                <a:spcPts val="1500"/>
              </a:spcBef>
              <a:spcAft>
                <a:spcPts val="800"/>
              </a:spcAft>
              <a:buFont typeface="Symbol" panose="05050102010706020507" pitchFamily="18" charset="2"/>
              <a:buChar char=""/>
            </a:pPr>
            <a:r>
              <a:rPr lang="en-GB" sz="1400" kern="100">
                <a:effectLst/>
                <a:latin typeface="Arial Nova" panose="020B0504020202020204" pitchFamily="34" charset="0"/>
                <a:ea typeface="Calibri" panose="020F0502020204030204" pitchFamily="34" charset="0"/>
                <a:cs typeface="Times New Roman" panose="02020603050405020304" pitchFamily="18" charset="0"/>
              </a:rPr>
              <a:t>Coordination and collaboration</a:t>
            </a:r>
          </a:p>
        </p:txBody>
      </p:sp>
      <p:pic>
        <p:nvPicPr>
          <p:cNvPr id="6" name="Picture 5" descr="Purple letters on a black background&#10;&#10;Description automatically generated">
            <a:extLst>
              <a:ext uri="{FF2B5EF4-FFF2-40B4-BE49-F238E27FC236}">
                <a16:creationId xmlns:a16="http://schemas.microsoft.com/office/drawing/2014/main" id="{4853E1D2-4535-B853-92F1-D09C3B8C4B61}"/>
              </a:ext>
            </a:extLst>
          </p:cNvPr>
          <p:cNvPicPr>
            <a:picLocks noChangeAspect="1"/>
          </p:cNvPicPr>
          <p:nvPr/>
        </p:nvPicPr>
        <p:blipFill>
          <a:blip r:embed="rId2"/>
          <a:stretch>
            <a:fillRect/>
          </a:stretch>
        </p:blipFill>
        <p:spPr>
          <a:xfrm>
            <a:off x="8753143" y="5816836"/>
            <a:ext cx="2976895" cy="544412"/>
          </a:xfrm>
          <a:prstGeom prst="rect">
            <a:avLst/>
          </a:prstGeom>
        </p:spPr>
      </p:pic>
    </p:spTree>
    <p:extLst>
      <p:ext uri="{BB962C8B-B14F-4D97-AF65-F5344CB8AC3E}">
        <p14:creationId xmlns:p14="http://schemas.microsoft.com/office/powerpoint/2010/main" val="244836314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0828558A0C9D4DB638B613902E6B5E" ma:contentTypeVersion="12" ma:contentTypeDescription="Create a new document." ma:contentTypeScope="" ma:versionID="c619eb42f6bc00417c1b2c184c1b5627">
  <xsd:schema xmlns:xsd="http://www.w3.org/2001/XMLSchema" xmlns:xs="http://www.w3.org/2001/XMLSchema" xmlns:p="http://schemas.microsoft.com/office/2006/metadata/properties" xmlns:ns2="0a279551-0f2a-4ca1-9a3c-a2a76e98c403" xmlns:ns3="e4dbd372-e5a5-4d01-8727-94fb009f6a0a" targetNamespace="http://schemas.microsoft.com/office/2006/metadata/properties" ma:root="true" ma:fieldsID="9a33827ff5ca833c5692dd75c4d4ec59" ns2:_="" ns3:_="">
    <xsd:import namespace="0a279551-0f2a-4ca1-9a3c-a2a76e98c403"/>
    <xsd:import namespace="e4dbd372-e5a5-4d01-8727-94fb009f6a0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279551-0f2a-4ca1-9a3c-a2a76e98c4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80cc970-ed4c-4586-8ebe-c2db2acb235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dbd372-e5a5-4d01-8727-94fb009f6a0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5c5e58a-026e-47d7-b385-948585d940c8}" ma:internalName="TaxCatchAll" ma:showField="CatchAllData" ma:web="e4dbd372-e5a5-4d01-8727-94fb009f6a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4dbd372-e5a5-4d01-8727-94fb009f6a0a" xsi:nil="true"/>
    <lcf76f155ced4ddcb4097134ff3c332f xmlns="0a279551-0f2a-4ca1-9a3c-a2a76e98c40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117048E-2634-4B15-8320-982CEDBE1F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279551-0f2a-4ca1-9a3c-a2a76e98c403"/>
    <ds:schemaRef ds:uri="e4dbd372-e5a5-4d01-8727-94fb009f6a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F5DCF11-35F3-4A3F-946B-3DA8D62E7C12}">
  <ds:schemaRefs>
    <ds:schemaRef ds:uri="http://schemas.microsoft.com/sharepoint/v3/contenttype/forms"/>
  </ds:schemaRefs>
</ds:datastoreItem>
</file>

<file path=customXml/itemProps3.xml><?xml version="1.0" encoding="utf-8"?>
<ds:datastoreItem xmlns:ds="http://schemas.openxmlformats.org/officeDocument/2006/customXml" ds:itemID="{67C59698-1CC6-4673-BF92-45AA20516FF9}">
  <ds:schemaRefs>
    <ds:schemaRef ds:uri="0a279551-0f2a-4ca1-9a3c-a2a76e98c403"/>
    <ds:schemaRef ds:uri="e4dbd372-e5a5-4d01-8727-94fb009f6a0a"/>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1124</Words>
  <Application>Microsoft Office PowerPoint</Application>
  <PresentationFormat>Widescreen</PresentationFormat>
  <Paragraphs>189</Paragraphs>
  <Slides>19</Slides>
  <Notes>3</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1_Office Theme</vt:lpstr>
      <vt:lpstr>PowerPoint Presentation</vt:lpstr>
      <vt:lpstr>Collaborating and convening  </vt:lpstr>
      <vt:lpstr>PowerPoint Presentation</vt:lpstr>
      <vt:lpstr>Community Energy hub model</vt:lpstr>
      <vt:lpstr>Hampshire Community Energy Network</vt:lpstr>
      <vt:lpstr>PowerPoint Presentation</vt:lpstr>
      <vt:lpstr>PowerPoint Presentation</vt:lpstr>
      <vt:lpstr>PowerPoint Presentation</vt:lpstr>
      <vt:lpstr>Pathways to net zero with community energy  </vt:lpstr>
      <vt:lpstr>Social Value Portal</vt:lpstr>
      <vt:lpstr>Community Energy People</vt:lpstr>
      <vt:lpstr>PowerPoint Presentation</vt:lpstr>
      <vt:lpstr>Powering Up</vt:lpstr>
      <vt:lpstr>Parish level plans  CommuniHeat  </vt:lpstr>
      <vt:lpstr>Community Planning </vt:lpstr>
      <vt:lpstr>PowerPoint Presentation</vt:lpstr>
      <vt:lpstr>PowerPoint Presentation</vt:lpstr>
      <vt:lpstr>Our recipe for community energy sector support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Ollie Pendered</dc:creator>
  <cp:lastModifiedBy>Ollie Pendered</cp:lastModifiedBy>
  <cp:revision>3</cp:revision>
  <dcterms:created xsi:type="dcterms:W3CDTF">2025-05-12T09:59:51Z</dcterms:created>
  <dcterms:modified xsi:type="dcterms:W3CDTF">2025-12-15T07:23:06Z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0x0101006C0828558A0C9D4DB638B613902E6B5E</vt:lpwstr>
  </property>
  <property fmtid="{D5CDD505-2E9C-101B-9397-08002B2CF9AE}" pid="3" name="MediaServiceImageTags">
    <vt:lpwstr/>
  </property>
</Properties>
</file>