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rial Bold" charset="1" panose="020B0704020202020204"/>
      <p:regular r:id="rId14"/>
    </p:embeddedFont>
    <p:embeddedFont>
      <p:font typeface="Arial" charset="1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https://www.engeno-tool.de/home.html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Relationship Id="rId7" Target="https://www.bundesnetzagentur.de/DE/Fachthemen/ElektrizitaetundGas/ErneuerbareEnergien/EEG_Foerderung/start.html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https://www.interconnector.de/direktvermarktung-strom/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https://ee-fachlabor.streamlit.app/" TargetMode="External" Type="http://schemas.openxmlformats.org/officeDocument/2006/relationships/hyperlink"/><Relationship Id="rId4" Target="https://apps.ee.ruhr-uni-bochum.de/Household_ESM%F0%9F%8F%A0%E2%9A%A1%F0%9F%AA%AB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mailto:Jonas.finke@rub.de" TargetMode="External" Type="http://schemas.openxmlformats.org/officeDocument/2006/relationships/hyperlink"/><Relationship Id="rId7" Target="mailto:Silke.johanndeiter@rub.de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32000" y="5575748"/>
            <a:ext cx="1872000" cy="792000"/>
            <a:chOff x="0" y="0"/>
            <a:chExt cx="2496000" cy="10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erhöhen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032000" y="6583748"/>
            <a:ext cx="1872000" cy="792000"/>
            <a:chOff x="0" y="0"/>
            <a:chExt cx="2496000" cy="105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verringern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4176000" y="2726475"/>
            <a:ext cx="3960000" cy="16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erstellen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Wechseln Sie die Textebene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Absatz &gt; Listenebene erhöhen/verringern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1926720" y="6583748"/>
            <a:ext cx="1710720" cy="792000"/>
            <a:chOff x="0" y="0"/>
            <a:chExt cx="2280960" cy="105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1926720" y="5575748"/>
            <a:ext cx="1710720" cy="792000"/>
            <a:chOff x="0" y="0"/>
            <a:chExt cx="2280960" cy="1056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Hilfslinien anzeigen über Menü: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Ansicht &gt; Anzeigen &gt; Haken bei Führungslinien setzen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04000" y="4558047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 des Folienlayouts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Layout</a:t>
            </a:r>
          </a:p>
        </p:txBody>
      </p:sp>
      <p:sp>
        <p:nvSpPr>
          <p:cNvPr name="AutoShape 19" id="19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616000" y="9359280"/>
            <a:ext cx="3024000" cy="577440"/>
            <a:chOff x="0" y="0"/>
            <a:chExt cx="4032000" cy="7699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031996" cy="769874"/>
            </a:xfrm>
            <a:custGeom>
              <a:avLst/>
              <a:gdLst/>
              <a:ahLst/>
              <a:cxnLst/>
              <a:rect r="r" b="b" t="t" l="l"/>
              <a:pathLst>
                <a:path h="769874" w="4031996">
                  <a:moveTo>
                    <a:pt x="0" y="0"/>
                  </a:moveTo>
                  <a:lnTo>
                    <a:pt x="4031996" y="0"/>
                  </a:lnTo>
                  <a:lnTo>
                    <a:pt x="4031996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1016208" y="9080510"/>
            <a:ext cx="3168000" cy="1106174"/>
            <a:chOff x="0" y="0"/>
            <a:chExt cx="4224000" cy="14748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24020" cy="1474851"/>
            </a:xfrm>
            <a:custGeom>
              <a:avLst/>
              <a:gdLst/>
              <a:ahLst/>
              <a:cxnLst/>
              <a:rect r="r" b="b" t="t" l="l"/>
              <a:pathLst>
                <a:path h="1474851" w="4224020">
                  <a:moveTo>
                    <a:pt x="0" y="0"/>
                  </a:moveTo>
                  <a:lnTo>
                    <a:pt x="4224020" y="0"/>
                  </a:lnTo>
                  <a:lnTo>
                    <a:pt x="4224020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-5257600" y="2726475"/>
            <a:ext cx="5041600" cy="306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Einfärbung einer Spalte/Zeile: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Spalte/Zeile: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Entwurf / Tabellentools &gt; Schattierung &gt;</a:t>
            </a:r>
          </a:p>
          <a:p>
            <a:pPr algn="r">
              <a:lnSpc>
                <a:spcPts val="2879"/>
              </a:lnSpc>
            </a:pP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Die gewünschte Farbe aus den Designfarben auswählen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Löschen einer Spalte/Zeile: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Markieren der Spalte/Zeile: Layout &gt; Löschen &gt; Spalte bzw. Zeile löschen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504000" y="4558047"/>
            <a:ext cx="5905696" cy="209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Einfügen einer Spalte/Zeile: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 neben der eine weitere eingefügt werden soll: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Layout &gt; Hier die gewünschte Einfügeoption auswählen</a:t>
            </a:r>
          </a:p>
        </p:txBody>
      </p:sp>
      <p:sp>
        <p:nvSpPr>
          <p:cNvPr name="AutoShape 31" id="31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18504000" y="6655546"/>
            <a:ext cx="4134426" cy="1728316"/>
            <a:chOff x="0" y="0"/>
            <a:chExt cx="5512568" cy="230442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512562" cy="2304415"/>
            </a:xfrm>
            <a:custGeom>
              <a:avLst/>
              <a:gdLst/>
              <a:ahLst/>
              <a:cxnLst/>
              <a:rect r="r" b="b" t="t" l="l"/>
              <a:pathLst>
                <a:path h="2304415" w="5512562">
                  <a:moveTo>
                    <a:pt x="0" y="0"/>
                  </a:moveTo>
                  <a:lnTo>
                    <a:pt x="5512562" y="0"/>
                  </a:lnTo>
                  <a:lnTo>
                    <a:pt x="5512562" y="2304415"/>
                  </a:lnTo>
                  <a:lnTo>
                    <a:pt x="0" y="2304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4726"/>
              </a:stretch>
            </a:blip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6056000" y="9359280"/>
            <a:ext cx="1584000" cy="577440"/>
            <a:chOff x="0" y="0"/>
            <a:chExt cx="2112000" cy="7699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12010" cy="769874"/>
            </a:xfrm>
            <a:custGeom>
              <a:avLst/>
              <a:gdLst/>
              <a:ahLst/>
              <a:cxnLst/>
              <a:rect r="r" b="b" t="t" l="l"/>
              <a:pathLst>
                <a:path h="769874" w="2112010">
                  <a:moveTo>
                    <a:pt x="0" y="0"/>
                  </a:moveTo>
                  <a:lnTo>
                    <a:pt x="2112010" y="0"/>
                  </a:lnTo>
                  <a:lnTo>
                    <a:pt x="2112010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36" id="36"/>
          <p:cNvSpPr/>
          <p:nvPr/>
        </p:nvSpPr>
        <p:spPr>
          <a:xfrm rot="2400">
            <a:off x="-6353" y="1723234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936000" y="772950"/>
            <a:ext cx="15120000" cy="95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Bürgerenergiegenossenschaft EnBW City</a:t>
            </a:r>
          </a:p>
        </p:txBody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7847856" y="2240756"/>
            <a:ext cx="9353550" cy="6038850"/>
            <a:chOff x="0" y="0"/>
            <a:chExt cx="12471400" cy="8051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2471400" cy="8051800"/>
            </a:xfrm>
            <a:custGeom>
              <a:avLst/>
              <a:gdLst/>
              <a:ahLst/>
              <a:cxnLst/>
              <a:rect r="r" b="b" t="t" l="l"/>
              <a:pathLst>
                <a:path h="8051800" w="12471400">
                  <a:moveTo>
                    <a:pt x="0" y="0"/>
                  </a:moveTo>
                  <a:lnTo>
                    <a:pt x="12471400" y="0"/>
                  </a:lnTo>
                  <a:lnTo>
                    <a:pt x="12471400" y="8051800"/>
                  </a:lnTo>
                  <a:lnTo>
                    <a:pt x="0" y="8051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859578" y="2267426"/>
            <a:ext cx="6752822" cy="6283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Gründung 2009 durch Mitarbeiter:innen der EnBW</a:t>
            </a:r>
          </a:p>
          <a:p>
            <a:pPr algn="l" marL="651510" indent="-32575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3 Anlagen an 3 Standorten der EnBW mit 20 bis 60 kWp</a:t>
            </a:r>
          </a:p>
          <a:p>
            <a:pPr algn="l" marL="651510" indent="-32575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~200 Mitglieder, 1795 Anteile à 100€</a:t>
            </a:r>
          </a:p>
          <a:p>
            <a:pPr algn="l" marL="651510" indent="-32575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Grundstücksmiete ~0€</a:t>
            </a:r>
          </a:p>
          <a:p>
            <a:pPr algn="l" marL="651510" indent="-32575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Sichere Rendite durch hohe Einspeisevergütung</a:t>
            </a:r>
          </a:p>
          <a:p>
            <a:pPr algn="l" marL="651510" indent="-32575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Unterstützung durch Verband der BürgerEnergiegenossenschaften in Baden-Württemberg e.V. (VBBW), z.B. Mitgliederverwaltungstool</a:t>
            </a:r>
          </a:p>
          <a:p>
            <a:pPr algn="l" marL="651510" indent="-325755" lvl="1">
              <a:lnSpc>
                <a:spcPts val="3240"/>
              </a:lnSpc>
            </a:pPr>
            <a:r>
              <a:rPr lang="en-US" sz="2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 tooltip="https://www.engeno-tool.de/home.html"/>
              </a:rPr>
              <a:t>https://www.engeno-tool.de/home.html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32000" y="5575748"/>
            <a:ext cx="1872000" cy="792000"/>
            <a:chOff x="0" y="0"/>
            <a:chExt cx="2496000" cy="10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erhöhen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032000" y="6583748"/>
            <a:ext cx="1872000" cy="792000"/>
            <a:chOff x="0" y="0"/>
            <a:chExt cx="2496000" cy="105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verringern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4176000" y="2726475"/>
            <a:ext cx="3960000" cy="16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erstellen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Wechseln Sie die Textebene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Absatz &gt; Listenebene erhöhen/verringern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1926720" y="6583748"/>
            <a:ext cx="1710720" cy="792000"/>
            <a:chOff x="0" y="0"/>
            <a:chExt cx="2280960" cy="105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1926720" y="5575748"/>
            <a:ext cx="1710720" cy="792000"/>
            <a:chOff x="0" y="0"/>
            <a:chExt cx="2280960" cy="1056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Hilfslinien anzeigen über Menü: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Ansicht &gt; Anzeigen &gt; Haken bei Führungslinien setzen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04000" y="4558047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 des Folienlayouts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Layout</a:t>
            </a:r>
          </a:p>
        </p:txBody>
      </p:sp>
      <p:sp>
        <p:nvSpPr>
          <p:cNvPr name="AutoShape 19" id="19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616000" y="9359280"/>
            <a:ext cx="3024000" cy="577440"/>
            <a:chOff x="0" y="0"/>
            <a:chExt cx="4032000" cy="7699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031996" cy="769874"/>
            </a:xfrm>
            <a:custGeom>
              <a:avLst/>
              <a:gdLst/>
              <a:ahLst/>
              <a:cxnLst/>
              <a:rect r="r" b="b" t="t" l="l"/>
              <a:pathLst>
                <a:path h="769874" w="4031996">
                  <a:moveTo>
                    <a:pt x="0" y="0"/>
                  </a:moveTo>
                  <a:lnTo>
                    <a:pt x="4031996" y="0"/>
                  </a:lnTo>
                  <a:lnTo>
                    <a:pt x="4031996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1016208" y="9080510"/>
            <a:ext cx="3168000" cy="1106174"/>
            <a:chOff x="0" y="0"/>
            <a:chExt cx="4224000" cy="14748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24020" cy="1474851"/>
            </a:xfrm>
            <a:custGeom>
              <a:avLst/>
              <a:gdLst/>
              <a:ahLst/>
              <a:cxnLst/>
              <a:rect r="r" b="b" t="t" l="l"/>
              <a:pathLst>
                <a:path h="1474851" w="4224020">
                  <a:moveTo>
                    <a:pt x="0" y="0"/>
                  </a:moveTo>
                  <a:lnTo>
                    <a:pt x="4224020" y="0"/>
                  </a:lnTo>
                  <a:lnTo>
                    <a:pt x="4224020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-5257600" y="2726475"/>
            <a:ext cx="5041600" cy="306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Einfärbung einer Spalte/Zeile: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Spalte/Zeile: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Entwurf / Tabellentools &gt; Schattierung &gt;</a:t>
            </a:r>
          </a:p>
          <a:p>
            <a:pPr algn="r">
              <a:lnSpc>
                <a:spcPts val="2879"/>
              </a:lnSpc>
            </a:pP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Die gewünschte Farbe aus den Designfarben auswählen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Löschen einer Spalte/Zeile: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Markieren der Spalte/Zeile: Layout &gt; Löschen &gt; Spalte bzw. Zeile löschen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504000" y="4558047"/>
            <a:ext cx="5905696" cy="209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Einfügen einer Spalte/Zeile: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 neben der eine weitere eingefügt werden soll: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Layout &gt; Hier die gewünschte Einfügeoption auswählen</a:t>
            </a:r>
          </a:p>
        </p:txBody>
      </p:sp>
      <p:sp>
        <p:nvSpPr>
          <p:cNvPr name="AutoShape 31" id="31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18504000" y="6655546"/>
            <a:ext cx="4134426" cy="1728316"/>
            <a:chOff x="0" y="0"/>
            <a:chExt cx="5512568" cy="230442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512562" cy="2304415"/>
            </a:xfrm>
            <a:custGeom>
              <a:avLst/>
              <a:gdLst/>
              <a:ahLst/>
              <a:cxnLst/>
              <a:rect r="r" b="b" t="t" l="l"/>
              <a:pathLst>
                <a:path h="2304415" w="5512562">
                  <a:moveTo>
                    <a:pt x="0" y="0"/>
                  </a:moveTo>
                  <a:lnTo>
                    <a:pt x="5512562" y="0"/>
                  </a:lnTo>
                  <a:lnTo>
                    <a:pt x="5512562" y="2304415"/>
                  </a:lnTo>
                  <a:lnTo>
                    <a:pt x="0" y="2304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4726"/>
              </a:stretch>
            </a:blip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6056000" y="9359280"/>
            <a:ext cx="1584000" cy="577440"/>
            <a:chOff x="0" y="0"/>
            <a:chExt cx="2112000" cy="7699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12010" cy="769874"/>
            </a:xfrm>
            <a:custGeom>
              <a:avLst/>
              <a:gdLst/>
              <a:ahLst/>
              <a:cxnLst/>
              <a:rect r="r" b="b" t="t" l="l"/>
              <a:pathLst>
                <a:path h="769874" w="2112010">
                  <a:moveTo>
                    <a:pt x="0" y="0"/>
                  </a:moveTo>
                  <a:lnTo>
                    <a:pt x="2112010" y="0"/>
                  </a:lnTo>
                  <a:lnTo>
                    <a:pt x="2112010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36" id="36"/>
          <p:cNvSpPr/>
          <p:nvPr/>
        </p:nvSpPr>
        <p:spPr>
          <a:xfrm rot="2400">
            <a:off x="-6353" y="1723234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936000" y="772950"/>
            <a:ext cx="15120000" cy="95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Finanzierungsmöglichkeiten: Einspeisevergütung bis 100 kW</a:t>
            </a:r>
          </a:p>
        </p:txBody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2526822" y="1974688"/>
            <a:ext cx="12750390" cy="6337622"/>
            <a:chOff x="0" y="0"/>
            <a:chExt cx="17000520" cy="8450163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7000474" cy="8450199"/>
            </a:xfrm>
            <a:custGeom>
              <a:avLst/>
              <a:gdLst/>
              <a:ahLst/>
              <a:cxnLst/>
              <a:rect r="r" b="b" t="t" l="l"/>
              <a:pathLst>
                <a:path h="8450199" w="17000474">
                  <a:moveTo>
                    <a:pt x="0" y="0"/>
                  </a:moveTo>
                  <a:lnTo>
                    <a:pt x="17000474" y="0"/>
                  </a:lnTo>
                  <a:lnTo>
                    <a:pt x="17000474" y="8450199"/>
                  </a:lnTo>
                  <a:lnTo>
                    <a:pt x="0" y="8450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1027440" y="8504387"/>
            <a:ext cx="16027114" cy="84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Quelle: </a:t>
            </a:r>
            <a:r>
              <a:rPr lang="en-U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 tooltip="https://www.bundesnetzagentur.de/DE/Fachthemen/ElektrizitaetundGas/ErneuerbareEnergien/EEG_Foerderung/start.html"/>
              </a:rPr>
              <a:t>https://www.bundesnetzagentur.de/DE/Fachthemen/ElektrizitaetundGas/ErneuerbareEnergien/EEG_Foerderung/start.html</a:t>
            </a:r>
          </a:p>
          <a:p>
            <a:pPr algn="l">
              <a:lnSpc>
                <a:spcPts val="24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32000" y="5575748"/>
            <a:ext cx="1872000" cy="792000"/>
            <a:chOff x="0" y="0"/>
            <a:chExt cx="2496000" cy="10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erhöhen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032000" y="6583748"/>
            <a:ext cx="1872000" cy="792000"/>
            <a:chOff x="0" y="0"/>
            <a:chExt cx="2496000" cy="105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verringern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4176000" y="2726475"/>
            <a:ext cx="3960000" cy="16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erstellen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Wechseln Sie die Textebene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Absatz &gt; Listenebene erhöhen/verringern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1926720" y="6583748"/>
            <a:ext cx="1710720" cy="792000"/>
            <a:chOff x="0" y="0"/>
            <a:chExt cx="2280960" cy="105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1926720" y="5575748"/>
            <a:ext cx="1710720" cy="792000"/>
            <a:chOff x="0" y="0"/>
            <a:chExt cx="2280960" cy="1056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Hilfslinien anzeigen über Menü: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Ansicht &gt; Anzeigen &gt; Haken bei Führungslinien setzen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04000" y="4558047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 des Folienlayouts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Layout</a:t>
            </a:r>
          </a:p>
        </p:txBody>
      </p:sp>
      <p:sp>
        <p:nvSpPr>
          <p:cNvPr name="AutoShape 19" id="19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616000" y="9359280"/>
            <a:ext cx="3024000" cy="577440"/>
            <a:chOff x="0" y="0"/>
            <a:chExt cx="4032000" cy="7699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031996" cy="769874"/>
            </a:xfrm>
            <a:custGeom>
              <a:avLst/>
              <a:gdLst/>
              <a:ahLst/>
              <a:cxnLst/>
              <a:rect r="r" b="b" t="t" l="l"/>
              <a:pathLst>
                <a:path h="769874" w="4031996">
                  <a:moveTo>
                    <a:pt x="0" y="0"/>
                  </a:moveTo>
                  <a:lnTo>
                    <a:pt x="4031996" y="0"/>
                  </a:lnTo>
                  <a:lnTo>
                    <a:pt x="4031996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1016208" y="9080510"/>
            <a:ext cx="3168000" cy="1106174"/>
            <a:chOff x="0" y="0"/>
            <a:chExt cx="4224000" cy="14748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24020" cy="1474851"/>
            </a:xfrm>
            <a:custGeom>
              <a:avLst/>
              <a:gdLst/>
              <a:ahLst/>
              <a:cxnLst/>
              <a:rect r="r" b="b" t="t" l="l"/>
              <a:pathLst>
                <a:path h="1474851" w="4224020">
                  <a:moveTo>
                    <a:pt x="0" y="0"/>
                  </a:moveTo>
                  <a:lnTo>
                    <a:pt x="4224020" y="0"/>
                  </a:lnTo>
                  <a:lnTo>
                    <a:pt x="4224020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-5257600" y="2726475"/>
            <a:ext cx="5041600" cy="306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Einfärbung einer Spalte/Zeile: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Spalte/Zeile: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Entwurf / Tabellentools &gt; Schattierung &gt;</a:t>
            </a:r>
          </a:p>
          <a:p>
            <a:pPr algn="r">
              <a:lnSpc>
                <a:spcPts val="2879"/>
              </a:lnSpc>
            </a:pP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Die gewünschte Farbe aus den Designfarben auswählen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Löschen einer Spalte/Zeile: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Markieren der Spalte/Zeile: Layout &gt; Löschen &gt; Spalte bzw. Zeile löschen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504000" y="4558047"/>
            <a:ext cx="5905696" cy="209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Einfügen einer Spalte/Zeile: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 neben der eine weitere eingefügt werden soll: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Layout &gt; Hier die gewünschte Einfügeoption auswählen</a:t>
            </a:r>
          </a:p>
        </p:txBody>
      </p:sp>
      <p:sp>
        <p:nvSpPr>
          <p:cNvPr name="AutoShape 31" id="31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18504000" y="6655546"/>
            <a:ext cx="4134426" cy="1728316"/>
            <a:chOff x="0" y="0"/>
            <a:chExt cx="5512568" cy="230442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512562" cy="2304415"/>
            </a:xfrm>
            <a:custGeom>
              <a:avLst/>
              <a:gdLst/>
              <a:ahLst/>
              <a:cxnLst/>
              <a:rect r="r" b="b" t="t" l="l"/>
              <a:pathLst>
                <a:path h="2304415" w="5512562">
                  <a:moveTo>
                    <a:pt x="0" y="0"/>
                  </a:moveTo>
                  <a:lnTo>
                    <a:pt x="5512562" y="0"/>
                  </a:lnTo>
                  <a:lnTo>
                    <a:pt x="5512562" y="2304415"/>
                  </a:lnTo>
                  <a:lnTo>
                    <a:pt x="0" y="2304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4726"/>
              </a:stretch>
            </a:blip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6056000" y="9359280"/>
            <a:ext cx="1584000" cy="577440"/>
            <a:chOff x="0" y="0"/>
            <a:chExt cx="2112000" cy="7699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12010" cy="769874"/>
            </a:xfrm>
            <a:custGeom>
              <a:avLst/>
              <a:gdLst/>
              <a:ahLst/>
              <a:cxnLst/>
              <a:rect r="r" b="b" t="t" l="l"/>
              <a:pathLst>
                <a:path h="769874" w="2112010">
                  <a:moveTo>
                    <a:pt x="0" y="0"/>
                  </a:moveTo>
                  <a:lnTo>
                    <a:pt x="2112010" y="0"/>
                  </a:lnTo>
                  <a:lnTo>
                    <a:pt x="2112010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36" id="36"/>
          <p:cNvSpPr/>
          <p:nvPr/>
        </p:nvSpPr>
        <p:spPr>
          <a:xfrm rot="2400">
            <a:off x="-6353" y="1723234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936000" y="772950"/>
            <a:ext cx="15120000" cy="95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Finanzierungsmöglichkeiten: Teileinspeisung</a:t>
            </a:r>
          </a:p>
        </p:txBody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3657626" y="2072184"/>
            <a:ext cx="9677350" cy="6734176"/>
            <a:chOff x="0" y="0"/>
            <a:chExt cx="12903133" cy="897890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2903073" cy="8978900"/>
            </a:xfrm>
            <a:custGeom>
              <a:avLst/>
              <a:gdLst/>
              <a:ahLst/>
              <a:cxnLst/>
              <a:rect r="r" b="b" t="t" l="l"/>
              <a:pathLst>
                <a:path h="8978900" w="12903073">
                  <a:moveTo>
                    <a:pt x="0" y="0"/>
                  </a:moveTo>
                  <a:lnTo>
                    <a:pt x="12903073" y="0"/>
                  </a:lnTo>
                  <a:lnTo>
                    <a:pt x="12903073" y="8978900"/>
                  </a:lnTo>
                  <a:lnTo>
                    <a:pt x="0" y="8978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32000" y="5575748"/>
            <a:ext cx="1872000" cy="792000"/>
            <a:chOff x="0" y="0"/>
            <a:chExt cx="2496000" cy="10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erhöhen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032000" y="6583748"/>
            <a:ext cx="1872000" cy="792000"/>
            <a:chOff x="0" y="0"/>
            <a:chExt cx="2496000" cy="105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verringern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4176000" y="2726475"/>
            <a:ext cx="3960000" cy="16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erstellen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Wechseln Sie die Textebene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Absatz &gt; Listenebene erhöhen/verringern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1926720" y="6583748"/>
            <a:ext cx="1710720" cy="792000"/>
            <a:chOff x="0" y="0"/>
            <a:chExt cx="2280960" cy="105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1926720" y="5575748"/>
            <a:ext cx="1710720" cy="792000"/>
            <a:chOff x="0" y="0"/>
            <a:chExt cx="2280960" cy="1056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Hilfslinien anzeigen über Menü: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Ansicht &gt; Anzeigen &gt; Haken bei Führungslinien setzen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04000" y="4558047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 des Folienlayouts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Layout</a:t>
            </a:r>
          </a:p>
        </p:txBody>
      </p:sp>
      <p:sp>
        <p:nvSpPr>
          <p:cNvPr name="AutoShape 19" id="19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616000" y="9359280"/>
            <a:ext cx="3024000" cy="577440"/>
            <a:chOff x="0" y="0"/>
            <a:chExt cx="4032000" cy="7699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031996" cy="769874"/>
            </a:xfrm>
            <a:custGeom>
              <a:avLst/>
              <a:gdLst/>
              <a:ahLst/>
              <a:cxnLst/>
              <a:rect r="r" b="b" t="t" l="l"/>
              <a:pathLst>
                <a:path h="769874" w="4031996">
                  <a:moveTo>
                    <a:pt x="0" y="0"/>
                  </a:moveTo>
                  <a:lnTo>
                    <a:pt x="4031996" y="0"/>
                  </a:lnTo>
                  <a:lnTo>
                    <a:pt x="4031996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1016208" y="9080510"/>
            <a:ext cx="3168000" cy="1106174"/>
            <a:chOff x="0" y="0"/>
            <a:chExt cx="4224000" cy="14748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24020" cy="1474851"/>
            </a:xfrm>
            <a:custGeom>
              <a:avLst/>
              <a:gdLst/>
              <a:ahLst/>
              <a:cxnLst/>
              <a:rect r="r" b="b" t="t" l="l"/>
              <a:pathLst>
                <a:path h="1474851" w="4224020">
                  <a:moveTo>
                    <a:pt x="0" y="0"/>
                  </a:moveTo>
                  <a:lnTo>
                    <a:pt x="4224020" y="0"/>
                  </a:lnTo>
                  <a:lnTo>
                    <a:pt x="4224020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-5257600" y="2726475"/>
            <a:ext cx="5041600" cy="306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Einfärbung einer Spalte/Zeile: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Spalte/Zeile: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Entwurf / Tabellentools &gt; Schattierung &gt;</a:t>
            </a:r>
          </a:p>
          <a:p>
            <a:pPr algn="r">
              <a:lnSpc>
                <a:spcPts val="2879"/>
              </a:lnSpc>
            </a:pP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Die gewünschte Farbe aus den Designfarben auswählen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Löschen einer Spalte/Zeile: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Markieren der Spalte/Zeile: Layout &gt; Löschen &gt; Spalte bzw. Zeile löschen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504000" y="4558047"/>
            <a:ext cx="5905696" cy="209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Einfügen einer Spalte/Zeile: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 neben der eine weitere eingefügt werden soll: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Layout &gt; Hier die gewünschte Einfügeoption auswählen</a:t>
            </a:r>
          </a:p>
        </p:txBody>
      </p:sp>
      <p:sp>
        <p:nvSpPr>
          <p:cNvPr name="AutoShape 31" id="31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18504000" y="6655546"/>
            <a:ext cx="4134426" cy="1728316"/>
            <a:chOff x="0" y="0"/>
            <a:chExt cx="5512568" cy="230442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512562" cy="2304415"/>
            </a:xfrm>
            <a:custGeom>
              <a:avLst/>
              <a:gdLst/>
              <a:ahLst/>
              <a:cxnLst/>
              <a:rect r="r" b="b" t="t" l="l"/>
              <a:pathLst>
                <a:path h="2304415" w="5512562">
                  <a:moveTo>
                    <a:pt x="0" y="0"/>
                  </a:moveTo>
                  <a:lnTo>
                    <a:pt x="5512562" y="0"/>
                  </a:lnTo>
                  <a:lnTo>
                    <a:pt x="5512562" y="2304415"/>
                  </a:lnTo>
                  <a:lnTo>
                    <a:pt x="0" y="2304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4726"/>
              </a:stretch>
            </a:blip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6056000" y="9359280"/>
            <a:ext cx="1584000" cy="577440"/>
            <a:chOff x="0" y="0"/>
            <a:chExt cx="2112000" cy="7699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12010" cy="769874"/>
            </a:xfrm>
            <a:custGeom>
              <a:avLst/>
              <a:gdLst/>
              <a:ahLst/>
              <a:cxnLst/>
              <a:rect r="r" b="b" t="t" l="l"/>
              <a:pathLst>
                <a:path h="769874" w="2112010">
                  <a:moveTo>
                    <a:pt x="0" y="0"/>
                  </a:moveTo>
                  <a:lnTo>
                    <a:pt x="2112010" y="0"/>
                  </a:lnTo>
                  <a:lnTo>
                    <a:pt x="2112010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36" id="36"/>
          <p:cNvSpPr/>
          <p:nvPr/>
        </p:nvSpPr>
        <p:spPr>
          <a:xfrm rot="2400">
            <a:off x="-6353" y="1723234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936000" y="772950"/>
            <a:ext cx="15120000" cy="95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Finanzierungsmöglichkeiten: On-Site PPA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36000" y="1816950"/>
            <a:ext cx="15120000" cy="675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3900" indent="-3619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„Eigenverbrauch durch jemand anderen“</a:t>
            </a:r>
          </a:p>
          <a:p>
            <a:pPr algn="l" marL="723900" indent="-3619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Anlage gehört der Genossenschaft, aber das Dach dem Stromverbraucher</a:t>
            </a:r>
          </a:p>
          <a:p>
            <a:pPr algn="l" marL="723900" indent="-3619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z.B. Gewerbedächer, Produktionshallen, Lagerhallen</a:t>
            </a:r>
          </a:p>
          <a:p>
            <a:pPr algn="l" marL="723900" indent="-3619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Finanzierung durch</a:t>
            </a:r>
            <a:r>
              <a:rPr lang="en-US" b="true" sz="3000">
                <a:solidFill>
                  <a:srgbClr val="003560"/>
                </a:solidFill>
                <a:latin typeface="Arial Bold"/>
                <a:ea typeface="Arial Bold"/>
                <a:cs typeface="Arial Bold"/>
                <a:sym typeface="Arial Bold"/>
              </a:rPr>
              <a:t> PPA </a:t>
            </a:r>
            <a:r>
              <a:rPr lang="en-US" sz="3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= Power-Purchase-Agreement </a:t>
            </a:r>
          </a:p>
          <a:p>
            <a:pPr algn="l" marL="723900" indent="-361950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= Langfristiger Vertrag zur Stromabnahme für fixen Preis </a:t>
            </a:r>
          </a:p>
          <a:p>
            <a:pPr algn="l" marL="723900" indent="-361950" lvl="1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32000" y="5575748"/>
            <a:ext cx="1872000" cy="792000"/>
            <a:chOff x="0" y="0"/>
            <a:chExt cx="2496000" cy="10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erhöhen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032000" y="6583748"/>
            <a:ext cx="1872000" cy="792000"/>
            <a:chOff x="0" y="0"/>
            <a:chExt cx="2496000" cy="105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verringern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4176000" y="2726475"/>
            <a:ext cx="3960000" cy="16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erstellen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Wechseln Sie die Textebene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Absatz &gt; Listenebene erhöhen/verringern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1926720" y="6583748"/>
            <a:ext cx="1710720" cy="792000"/>
            <a:chOff x="0" y="0"/>
            <a:chExt cx="2280960" cy="105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1926720" y="5575748"/>
            <a:ext cx="1710720" cy="792000"/>
            <a:chOff x="0" y="0"/>
            <a:chExt cx="2280960" cy="1056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Hilfslinien anzeigen über Menü: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Ansicht &gt; Anzeigen &gt; Haken bei Führungslinien setzen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04000" y="4558047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 des Folienlayouts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Layout</a:t>
            </a:r>
          </a:p>
        </p:txBody>
      </p:sp>
      <p:sp>
        <p:nvSpPr>
          <p:cNvPr name="AutoShape 19" id="19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616000" y="9359280"/>
            <a:ext cx="3024000" cy="577440"/>
            <a:chOff x="0" y="0"/>
            <a:chExt cx="4032000" cy="7699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031996" cy="769874"/>
            </a:xfrm>
            <a:custGeom>
              <a:avLst/>
              <a:gdLst/>
              <a:ahLst/>
              <a:cxnLst/>
              <a:rect r="r" b="b" t="t" l="l"/>
              <a:pathLst>
                <a:path h="769874" w="4031996">
                  <a:moveTo>
                    <a:pt x="0" y="0"/>
                  </a:moveTo>
                  <a:lnTo>
                    <a:pt x="4031996" y="0"/>
                  </a:lnTo>
                  <a:lnTo>
                    <a:pt x="4031996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1016208" y="9080510"/>
            <a:ext cx="3168000" cy="1106174"/>
            <a:chOff x="0" y="0"/>
            <a:chExt cx="4224000" cy="14748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24020" cy="1474851"/>
            </a:xfrm>
            <a:custGeom>
              <a:avLst/>
              <a:gdLst/>
              <a:ahLst/>
              <a:cxnLst/>
              <a:rect r="r" b="b" t="t" l="l"/>
              <a:pathLst>
                <a:path h="1474851" w="4224020">
                  <a:moveTo>
                    <a:pt x="0" y="0"/>
                  </a:moveTo>
                  <a:lnTo>
                    <a:pt x="4224020" y="0"/>
                  </a:lnTo>
                  <a:lnTo>
                    <a:pt x="4224020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-5257600" y="2726475"/>
            <a:ext cx="5041600" cy="306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Einfärbung einer Spalte/Zeile: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Spalte/Zeile: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Entwurf / Tabellentools &gt; Schattierung &gt;</a:t>
            </a:r>
          </a:p>
          <a:p>
            <a:pPr algn="r">
              <a:lnSpc>
                <a:spcPts val="2879"/>
              </a:lnSpc>
            </a:pP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Die gewünschte Farbe aus den Designfarben auswählen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Löschen einer Spalte/Zeile: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Markieren der Spalte/Zeile: Layout &gt; Löschen &gt; Spalte bzw. Zeile löschen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504000" y="4558047"/>
            <a:ext cx="5905696" cy="209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Einfügen einer Spalte/Zeile: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 neben der eine weitere eingefügt werden soll: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Layout &gt; Hier die gewünschte Einfügeoption auswählen</a:t>
            </a:r>
          </a:p>
        </p:txBody>
      </p:sp>
      <p:sp>
        <p:nvSpPr>
          <p:cNvPr name="AutoShape 31" id="31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18504000" y="6655546"/>
            <a:ext cx="4134426" cy="1728316"/>
            <a:chOff x="0" y="0"/>
            <a:chExt cx="5512568" cy="230442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512562" cy="2304415"/>
            </a:xfrm>
            <a:custGeom>
              <a:avLst/>
              <a:gdLst/>
              <a:ahLst/>
              <a:cxnLst/>
              <a:rect r="r" b="b" t="t" l="l"/>
              <a:pathLst>
                <a:path h="2304415" w="5512562">
                  <a:moveTo>
                    <a:pt x="0" y="0"/>
                  </a:moveTo>
                  <a:lnTo>
                    <a:pt x="5512562" y="0"/>
                  </a:lnTo>
                  <a:lnTo>
                    <a:pt x="5512562" y="2304415"/>
                  </a:lnTo>
                  <a:lnTo>
                    <a:pt x="0" y="2304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4726"/>
              </a:stretch>
            </a:blip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6056000" y="9359280"/>
            <a:ext cx="1584000" cy="577440"/>
            <a:chOff x="0" y="0"/>
            <a:chExt cx="2112000" cy="7699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12010" cy="769874"/>
            </a:xfrm>
            <a:custGeom>
              <a:avLst/>
              <a:gdLst/>
              <a:ahLst/>
              <a:cxnLst/>
              <a:rect r="r" b="b" t="t" l="l"/>
              <a:pathLst>
                <a:path h="769874" w="2112010">
                  <a:moveTo>
                    <a:pt x="0" y="0"/>
                  </a:moveTo>
                  <a:lnTo>
                    <a:pt x="2112010" y="0"/>
                  </a:lnTo>
                  <a:lnTo>
                    <a:pt x="2112010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36" id="36"/>
          <p:cNvSpPr/>
          <p:nvPr/>
        </p:nvSpPr>
        <p:spPr>
          <a:xfrm rot="2400">
            <a:off x="-6353" y="1723234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936000" y="772950"/>
            <a:ext cx="17352000" cy="95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Finanzierungsmöglichkeiten: Direktvermarktung &amp; Marktprämie ab 100 kW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2519264" y="2958256"/>
            <a:ext cx="12737366" cy="5387584"/>
          </a:xfrm>
          <a:custGeom>
            <a:avLst/>
            <a:gdLst/>
            <a:ahLst/>
            <a:cxnLst/>
            <a:rect r="r" b="b" t="t" l="l"/>
            <a:pathLst>
              <a:path h="5387584" w="12737366">
                <a:moveTo>
                  <a:pt x="0" y="0"/>
                </a:moveTo>
                <a:lnTo>
                  <a:pt x="12737366" y="0"/>
                </a:lnTo>
                <a:lnTo>
                  <a:pt x="12737366" y="5387584"/>
                </a:lnTo>
                <a:lnTo>
                  <a:pt x="0" y="5387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93" r="0" b="-93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2322672" y="8492063"/>
            <a:ext cx="9724444" cy="82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Quelle: </a:t>
            </a:r>
            <a:r>
              <a:rPr lang="en-U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 tooltip="https://www.interconnector.de/direktvermarktung-strom/"/>
              </a:rPr>
              <a:t>https://www.interconnector.de/direktvermarktung-strom/</a:t>
            </a:r>
          </a:p>
          <a:p>
            <a:pPr algn="l">
              <a:lnSpc>
                <a:spcPts val="2400"/>
              </a:lnSpc>
            </a:pPr>
          </a:p>
        </p:txBody>
      </p:sp>
      <p:sp>
        <p:nvSpPr>
          <p:cNvPr name="TextBox 40" id="40"/>
          <p:cNvSpPr txBox="true"/>
          <p:nvPr/>
        </p:nvSpPr>
        <p:spPr>
          <a:xfrm rot="0">
            <a:off x="859578" y="2267426"/>
            <a:ext cx="12554484" cy="52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Dienstleister verkaufen Strom vieler kleiner Anlagen an der Strombörse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32000" y="5575748"/>
            <a:ext cx="1872000" cy="792000"/>
            <a:chOff x="0" y="0"/>
            <a:chExt cx="2496000" cy="10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erhöhen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032000" y="6583748"/>
            <a:ext cx="1872000" cy="792000"/>
            <a:chOff x="0" y="0"/>
            <a:chExt cx="2496000" cy="105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verringern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4176000" y="2726475"/>
            <a:ext cx="3960000" cy="16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erstellen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Wechseln Sie die Textebene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Absatz &gt; Listenebene erhöhen/verringern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1926720" y="6583748"/>
            <a:ext cx="1710720" cy="792000"/>
            <a:chOff x="0" y="0"/>
            <a:chExt cx="2280960" cy="105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1926720" y="5575748"/>
            <a:ext cx="1710720" cy="792000"/>
            <a:chOff x="0" y="0"/>
            <a:chExt cx="2280960" cy="1056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Hilfslinien anzeigen über Menü: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Ansicht &gt; Anzeigen &gt; Haken bei Führungslinien setzen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04000" y="4558047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 des Folienlayouts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Layout</a:t>
            </a:r>
          </a:p>
        </p:txBody>
      </p:sp>
      <p:sp>
        <p:nvSpPr>
          <p:cNvPr name="AutoShape 19" id="19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616000" y="9359280"/>
            <a:ext cx="3024000" cy="577440"/>
            <a:chOff x="0" y="0"/>
            <a:chExt cx="4032000" cy="7699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031996" cy="769874"/>
            </a:xfrm>
            <a:custGeom>
              <a:avLst/>
              <a:gdLst/>
              <a:ahLst/>
              <a:cxnLst/>
              <a:rect r="r" b="b" t="t" l="l"/>
              <a:pathLst>
                <a:path h="769874" w="4031996">
                  <a:moveTo>
                    <a:pt x="0" y="0"/>
                  </a:moveTo>
                  <a:lnTo>
                    <a:pt x="4031996" y="0"/>
                  </a:lnTo>
                  <a:lnTo>
                    <a:pt x="4031996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1016208" y="9080510"/>
            <a:ext cx="3168000" cy="1106174"/>
            <a:chOff x="0" y="0"/>
            <a:chExt cx="4224000" cy="14748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24020" cy="1474851"/>
            </a:xfrm>
            <a:custGeom>
              <a:avLst/>
              <a:gdLst/>
              <a:ahLst/>
              <a:cxnLst/>
              <a:rect r="r" b="b" t="t" l="l"/>
              <a:pathLst>
                <a:path h="1474851" w="4224020">
                  <a:moveTo>
                    <a:pt x="0" y="0"/>
                  </a:moveTo>
                  <a:lnTo>
                    <a:pt x="4224020" y="0"/>
                  </a:lnTo>
                  <a:lnTo>
                    <a:pt x="4224020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-5257600" y="2726475"/>
            <a:ext cx="5041600" cy="306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Einfärbung einer Spalte/Zeile: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Spalte/Zeile: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Entwurf / Tabellentools &gt; Schattierung &gt;</a:t>
            </a:r>
          </a:p>
          <a:p>
            <a:pPr algn="r">
              <a:lnSpc>
                <a:spcPts val="2879"/>
              </a:lnSpc>
            </a:pP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Die gewünschte Farbe aus den Designfarben auswählen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Löschen einer Spalte/Zeile: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Markieren der Spalte/Zeile: Layout &gt; Löschen &gt; Spalte bzw. Zeile löschen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504000" y="4558047"/>
            <a:ext cx="5905696" cy="209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Einfügen einer Spalte/Zeile: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 neben der eine weitere eingefügt werden soll: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Layout &gt; Hier die gewünschte Einfügeoption auswählen</a:t>
            </a:r>
          </a:p>
        </p:txBody>
      </p:sp>
      <p:sp>
        <p:nvSpPr>
          <p:cNvPr name="AutoShape 31" id="31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18504000" y="6655546"/>
            <a:ext cx="4134426" cy="1728316"/>
            <a:chOff x="0" y="0"/>
            <a:chExt cx="5512568" cy="230442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512562" cy="2304415"/>
            </a:xfrm>
            <a:custGeom>
              <a:avLst/>
              <a:gdLst/>
              <a:ahLst/>
              <a:cxnLst/>
              <a:rect r="r" b="b" t="t" l="l"/>
              <a:pathLst>
                <a:path h="2304415" w="5512562">
                  <a:moveTo>
                    <a:pt x="0" y="0"/>
                  </a:moveTo>
                  <a:lnTo>
                    <a:pt x="5512562" y="0"/>
                  </a:lnTo>
                  <a:lnTo>
                    <a:pt x="5512562" y="2304415"/>
                  </a:lnTo>
                  <a:lnTo>
                    <a:pt x="0" y="2304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4726"/>
              </a:stretch>
            </a:blip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6056000" y="9359280"/>
            <a:ext cx="1584000" cy="577440"/>
            <a:chOff x="0" y="0"/>
            <a:chExt cx="2112000" cy="7699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12010" cy="769874"/>
            </a:xfrm>
            <a:custGeom>
              <a:avLst/>
              <a:gdLst/>
              <a:ahLst/>
              <a:cxnLst/>
              <a:rect r="r" b="b" t="t" l="l"/>
              <a:pathLst>
                <a:path h="769874" w="2112010">
                  <a:moveTo>
                    <a:pt x="0" y="0"/>
                  </a:moveTo>
                  <a:lnTo>
                    <a:pt x="2112010" y="0"/>
                  </a:lnTo>
                  <a:lnTo>
                    <a:pt x="2112010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36" id="36"/>
          <p:cNvSpPr/>
          <p:nvPr/>
        </p:nvSpPr>
        <p:spPr>
          <a:xfrm rot="2400">
            <a:off x="-6353" y="1723234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936000" y="772950"/>
            <a:ext cx="15120000" cy="95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Finanzierungsmöglichkeiten: Marktprämie (2)</a:t>
            </a:r>
          </a:p>
        </p:txBody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3130170" y="1835150"/>
            <a:ext cx="10732260" cy="6734176"/>
            <a:chOff x="0" y="0"/>
            <a:chExt cx="14309680" cy="897890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4309725" cy="8978900"/>
            </a:xfrm>
            <a:custGeom>
              <a:avLst/>
              <a:gdLst/>
              <a:ahLst/>
              <a:cxnLst/>
              <a:rect r="r" b="b" t="t" l="l"/>
              <a:pathLst>
                <a:path h="8978900" w="14309725">
                  <a:moveTo>
                    <a:pt x="0" y="0"/>
                  </a:moveTo>
                  <a:lnTo>
                    <a:pt x="14309725" y="0"/>
                  </a:lnTo>
                  <a:lnTo>
                    <a:pt x="14309725" y="8978900"/>
                  </a:lnTo>
                  <a:lnTo>
                    <a:pt x="0" y="8978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4616000" y="9359280"/>
            <a:ext cx="3024000" cy="577440"/>
            <a:chOff x="0" y="0"/>
            <a:chExt cx="4032000" cy="7699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31996" cy="769874"/>
            </a:xfrm>
            <a:custGeom>
              <a:avLst/>
              <a:gdLst/>
              <a:ahLst/>
              <a:cxnLst/>
              <a:rect r="r" b="b" t="t" l="l"/>
              <a:pathLst>
                <a:path h="769874" w="4031996">
                  <a:moveTo>
                    <a:pt x="0" y="0"/>
                  </a:moveTo>
                  <a:lnTo>
                    <a:pt x="4031996" y="0"/>
                  </a:lnTo>
                  <a:lnTo>
                    <a:pt x="4031996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016208" y="9080510"/>
            <a:ext cx="3168000" cy="1106174"/>
            <a:chOff x="0" y="0"/>
            <a:chExt cx="4224000" cy="14748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24020" cy="1474851"/>
            </a:xfrm>
            <a:custGeom>
              <a:avLst/>
              <a:gdLst/>
              <a:ahLst/>
              <a:cxnLst/>
              <a:rect r="r" b="b" t="t" l="l"/>
              <a:pathLst>
                <a:path h="1474851" w="4224020">
                  <a:moveTo>
                    <a:pt x="0" y="0"/>
                  </a:moveTo>
                  <a:lnTo>
                    <a:pt x="4224020" y="0"/>
                  </a:lnTo>
                  <a:lnTo>
                    <a:pt x="4224020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3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6056000" y="9359280"/>
            <a:ext cx="1584000" cy="577440"/>
            <a:chOff x="0" y="0"/>
            <a:chExt cx="2112000" cy="7699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12010" cy="769874"/>
            </a:xfrm>
            <a:custGeom>
              <a:avLst/>
              <a:gdLst/>
              <a:ahLst/>
              <a:cxnLst/>
              <a:rect r="r" b="b" t="t" l="l"/>
              <a:pathLst>
                <a:path h="769874" w="2112010">
                  <a:moveTo>
                    <a:pt x="0" y="0"/>
                  </a:moveTo>
                  <a:lnTo>
                    <a:pt x="2112010" y="0"/>
                  </a:lnTo>
                  <a:lnTo>
                    <a:pt x="2112010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10" id="10"/>
          <p:cNvSpPr/>
          <p:nvPr/>
        </p:nvSpPr>
        <p:spPr>
          <a:xfrm rot="2400">
            <a:off x="-6353" y="1723234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936000" y="772950"/>
            <a:ext cx="15120000" cy="95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Apps zur Invest- und Betriebsplanung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2147" y="1964547"/>
            <a:ext cx="15120000" cy="276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 tooltip="https://ee-fachlabor.streamlit.app/"/>
              </a:rPr>
              <a:t>https://ee-fachlabor.streamlit.app/</a:t>
            </a:r>
            <a:r>
              <a:rPr lang="en-US" sz="3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 tooltip="https://apps.ee.ruhr-uni-bochum.de/Household_ESM%F0%9F%8F%A0%E2%9A%A1%F0%9F%AA%AB"/>
              </a:rPr>
              <a:t>https://apps.ee.ruhr-uni-bochum.de/Household_ESM%F0%9F%8F%A0%E2%9A%A1%F0%9F%AA%AB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32000" y="5575748"/>
            <a:ext cx="1872000" cy="792000"/>
            <a:chOff x="0" y="0"/>
            <a:chExt cx="2496000" cy="105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erhöhen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032000" y="6583748"/>
            <a:ext cx="1872000" cy="792000"/>
            <a:chOff x="0" y="0"/>
            <a:chExt cx="2496000" cy="105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96000" cy="1056000"/>
            </a:xfrm>
            <a:custGeom>
              <a:avLst/>
              <a:gdLst/>
              <a:ahLst/>
              <a:cxnLst/>
              <a:rect r="r" b="b" t="t" l="l"/>
              <a:pathLst>
                <a:path h="1056000" w="2496000">
                  <a:moveTo>
                    <a:pt x="0" y="0"/>
                  </a:moveTo>
                  <a:lnTo>
                    <a:pt x="2496000" y="0"/>
                  </a:lnTo>
                  <a:lnTo>
                    <a:pt x="2496000" y="1056000"/>
                  </a:lnTo>
                  <a:lnTo>
                    <a:pt x="0" y="105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496000" cy="10655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Listenebene</a:t>
              </a:r>
            </a:p>
            <a:p>
              <a:pPr algn="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verringern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4176000" y="2726475"/>
            <a:ext cx="3960000" cy="166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erstellen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Wechseln Sie die Textebene</a:t>
            </a:r>
          </a:p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Absatz &gt; Listenebene erhöhen/verringern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-1926720" y="6583748"/>
            <a:ext cx="1710720" cy="792000"/>
            <a:chOff x="0" y="0"/>
            <a:chExt cx="2280960" cy="105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1926720" y="5575748"/>
            <a:ext cx="1710720" cy="792000"/>
            <a:chOff x="0" y="0"/>
            <a:chExt cx="2280960" cy="1056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80920" cy="1056005"/>
            </a:xfrm>
            <a:custGeom>
              <a:avLst/>
              <a:gdLst/>
              <a:ahLst/>
              <a:cxnLst/>
              <a:rect r="r" b="b" t="t" l="l"/>
              <a:pathLst>
                <a:path h="1056005" w="2280920">
                  <a:moveTo>
                    <a:pt x="0" y="0"/>
                  </a:moveTo>
                  <a:lnTo>
                    <a:pt x="2280920" y="0"/>
                  </a:lnTo>
                  <a:lnTo>
                    <a:pt x="2280920" y="1056005"/>
                  </a:lnTo>
                  <a:lnTo>
                    <a:pt x="0" y="1056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Hilfslinien anzeigen über Menü: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Ansicht &gt; Anzeigen &gt; Haken bei Führungslinien setzen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04000" y="4558047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Wechsel des Folienlayouts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 Menü über: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Layout</a:t>
            </a:r>
          </a:p>
        </p:txBody>
      </p:sp>
      <p:sp>
        <p:nvSpPr>
          <p:cNvPr name="AutoShape 19" id="19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4616000" y="9359280"/>
            <a:ext cx="3024000" cy="577440"/>
            <a:chOff x="0" y="0"/>
            <a:chExt cx="4032000" cy="7699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031996" cy="769874"/>
            </a:xfrm>
            <a:custGeom>
              <a:avLst/>
              <a:gdLst/>
              <a:ahLst/>
              <a:cxnLst/>
              <a:rect r="r" b="b" t="t" l="l"/>
              <a:pathLst>
                <a:path h="769874" w="4031996">
                  <a:moveTo>
                    <a:pt x="0" y="0"/>
                  </a:moveTo>
                  <a:lnTo>
                    <a:pt x="4031996" y="0"/>
                  </a:lnTo>
                  <a:lnTo>
                    <a:pt x="4031996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1016208" y="9080510"/>
            <a:ext cx="3168000" cy="1106174"/>
            <a:chOff x="0" y="0"/>
            <a:chExt cx="4224000" cy="147489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24020" cy="1474851"/>
            </a:xfrm>
            <a:custGeom>
              <a:avLst/>
              <a:gdLst/>
              <a:ahLst/>
              <a:cxnLst/>
              <a:rect r="r" b="b" t="t" l="l"/>
              <a:pathLst>
                <a:path h="1474851" w="4224020">
                  <a:moveTo>
                    <a:pt x="0" y="0"/>
                  </a:moveTo>
                  <a:lnTo>
                    <a:pt x="4224020" y="0"/>
                  </a:lnTo>
                  <a:lnTo>
                    <a:pt x="4224020" y="1474851"/>
                  </a:lnTo>
                  <a:lnTo>
                    <a:pt x="0" y="1474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-5257600" y="2726475"/>
            <a:ext cx="5041600" cy="306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Einfärbung einer Spalte/Zeile: 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Spalte/Zeile:</a:t>
            </a: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Entwurf / Tabellentools &gt; Schattierung &gt;</a:t>
            </a:r>
          </a:p>
          <a:p>
            <a:pPr algn="r">
              <a:lnSpc>
                <a:spcPts val="2879"/>
              </a:lnSpc>
            </a:pPr>
          </a:p>
          <a:p>
            <a:pPr algn="r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Die gewünschte Farbe aus den Designfarben auswählen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504000" y="1286475"/>
            <a:ext cx="3888000" cy="12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Folie in Ursprungsform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bringen über Menü: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Start &gt; Folien &gt; Zurücksetzen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863602" y="-936000"/>
            <a:ext cx="16560800" cy="720000"/>
            <a:chOff x="0" y="0"/>
            <a:chExt cx="22081067" cy="96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081066" cy="960000"/>
            </a:xfrm>
            <a:custGeom>
              <a:avLst/>
              <a:gdLst/>
              <a:ahLst/>
              <a:cxnLst/>
              <a:rect r="r" b="b" t="t" l="l"/>
              <a:pathLst>
                <a:path h="960000" w="22081066">
                  <a:moveTo>
                    <a:pt x="0" y="0"/>
                  </a:moveTo>
                  <a:lnTo>
                    <a:pt x="22081066" y="0"/>
                  </a:lnTo>
                  <a:lnTo>
                    <a:pt x="22081066" y="960000"/>
                  </a:lnTo>
                  <a:lnTo>
                    <a:pt x="0" y="96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22081067" cy="96952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Löschen einer Spalte/Zeile: </a:t>
              </a:r>
              <a:r>
                <a:rPr lang="en-US" b="true" sz="24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Markieren der Spalte/Zeile: Layout &gt; Löschen &gt; Spalte bzw. Zeile löschen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863600" y="10502471"/>
            <a:ext cx="16560800" cy="72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Fußzeile anpassen: </a:t>
            </a: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Einfügen &gt; Text &gt; Kopf- und Fußzeile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8504000" y="4558047"/>
            <a:ext cx="5905696" cy="209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Einfügen einer Spalte/Zeile: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Markieren der Spalte/Zeile neben der eine weitere eingefügt werden soll:</a:t>
            </a:r>
          </a:p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Layout &gt; Hier die gewünschte Einfügeoption auswählen</a:t>
            </a:r>
          </a:p>
        </p:txBody>
      </p:sp>
      <p:sp>
        <p:nvSpPr>
          <p:cNvPr name="AutoShape 31" id="31"/>
          <p:cNvSpPr/>
          <p:nvPr/>
        </p:nvSpPr>
        <p:spPr>
          <a:xfrm rot="2400">
            <a:off x="-6353" y="8966435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18504000" y="6655546"/>
            <a:ext cx="4134426" cy="1728316"/>
            <a:chOff x="0" y="0"/>
            <a:chExt cx="5512568" cy="230442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512562" cy="2304415"/>
            </a:xfrm>
            <a:custGeom>
              <a:avLst/>
              <a:gdLst/>
              <a:ahLst/>
              <a:cxnLst/>
              <a:rect r="r" b="b" t="t" l="l"/>
              <a:pathLst>
                <a:path h="2304415" w="5512562">
                  <a:moveTo>
                    <a:pt x="0" y="0"/>
                  </a:moveTo>
                  <a:lnTo>
                    <a:pt x="5512562" y="0"/>
                  </a:lnTo>
                  <a:lnTo>
                    <a:pt x="5512562" y="2304415"/>
                  </a:lnTo>
                  <a:lnTo>
                    <a:pt x="0" y="2304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4726"/>
              </a:stretch>
            </a:blip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6056000" y="9359280"/>
            <a:ext cx="1584000" cy="577440"/>
            <a:chOff x="0" y="0"/>
            <a:chExt cx="2112000" cy="7699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112010" cy="769874"/>
            </a:xfrm>
            <a:custGeom>
              <a:avLst/>
              <a:gdLst/>
              <a:ahLst/>
              <a:cxnLst/>
              <a:rect r="r" b="b" t="t" l="l"/>
              <a:pathLst>
                <a:path h="769874" w="2112010">
                  <a:moveTo>
                    <a:pt x="0" y="0"/>
                  </a:moveTo>
                  <a:lnTo>
                    <a:pt x="2112010" y="0"/>
                  </a:lnTo>
                  <a:lnTo>
                    <a:pt x="2112010" y="769874"/>
                  </a:lnTo>
                  <a:lnTo>
                    <a:pt x="0" y="7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AutoShape 36" id="36"/>
          <p:cNvSpPr/>
          <p:nvPr/>
        </p:nvSpPr>
        <p:spPr>
          <a:xfrm rot="2400">
            <a:off x="-6353" y="1723234"/>
            <a:ext cx="18300706" cy="0"/>
          </a:xfrm>
          <a:prstGeom prst="line">
            <a:avLst/>
          </a:prstGeom>
          <a:ln cap="rnd" w="9525">
            <a:solidFill>
              <a:srgbClr val="8DAE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936000" y="772950"/>
            <a:ext cx="15120000" cy="95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003560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36000" y="1816950"/>
            <a:ext cx="15120000" cy="675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  <a:r>
              <a:rPr lang="en-US" b="true" sz="3000" u="sng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  <a:hlinkClick r:id="rId6" tooltip="mailto:Jonas.finke@rub.de"/>
              </a:rPr>
              <a:t>Jonas.finke@rub.de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600"/>
              </a:lnSpc>
            </a:pPr>
            <a:r>
              <a:rPr lang="en-US" b="true" sz="3000" u="sng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  <a:hlinkClick r:id="rId7" tooltip="mailto:Silke.johanndeiter@rub.de"/>
              </a:rPr>
              <a:t>Silke.johanndeiter@rub.de</a:t>
            </a:r>
            <a:r>
              <a:rPr lang="en-US" sz="3000" b="true">
                <a:solidFill>
                  <a:srgbClr val="00356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l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DAG6wAGqLBs</dc:identifier>
  <dcterms:modified xsi:type="dcterms:W3CDTF">2011-08-01T06:04:30Z</dcterms:modified>
  <cp:revision>1</cp:revision>
  <dc:title>Kopie von solarcafeeuropa präsi und elemente</dc:title>
</cp:coreProperties>
</file>